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5" autoAdjust="0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1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07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C4101-1ED9-0525-6EEE-F14D960A5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C55AE-6A6E-15D7-1D49-4388196A5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AEE56-10B3-B639-3C3E-E8A08E35A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7040F-0204-4ABA-275E-BB82E760A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CBA9-6D2F-DB3A-AA01-64366BEC4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23E1A-9FBE-D6A2-1C40-65358B642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88FB1-DC4B-550B-483C-78DC42096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3C9D8-B78F-7ACA-5E61-A0916A2BB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25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i.studio/apps/drive/1wf8a1D7zoVS_IPRYtuDpCmGATbfcOPzP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0">
            <a:extLst>
              <a:ext uri="{FF2B5EF4-FFF2-40B4-BE49-F238E27FC236}">
                <a16:creationId xmlns:a16="http://schemas.microsoft.com/office/drawing/2014/main" id="{21C933BB-C1E0-46D4-AE6B-E92166729064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F3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 4"/>
          <p:cNvSpPr txBox="1"/>
          <p:nvPr/>
        </p:nvSpPr>
        <p:spPr>
          <a:xfrm>
            <a:off x="765423" y="1237484"/>
            <a:ext cx="9663367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ko-KR" altLang="en-US" sz="6600" b="1" kern="0" spc="-13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클라우드 </a:t>
            </a:r>
            <a:r>
              <a:rPr lang="en-US" sz="6600" b="1" kern="0" spc="-13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</a:t>
            </a:r>
            <a:r>
              <a:rPr lang="en-US" sz="6600" b="1" kern="0" spc="-135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기반</a:t>
            </a:r>
            <a:r>
              <a:rPr lang="en-US" sz="6600" b="1" kern="0" spc="-13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6600" b="1" kern="0" spc="-135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도시정비</a:t>
            </a:r>
            <a:r>
              <a:rPr lang="en-US" sz="6600" b="1" kern="0" spc="-13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6600" b="1" kern="0" spc="-135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의사결정</a:t>
            </a:r>
            <a:r>
              <a:rPr lang="en-US" sz="6600" b="1" kern="0" spc="-13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6600" b="1" kern="0" spc="-135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지원</a:t>
            </a:r>
            <a:r>
              <a:rPr lang="en-US" sz="6600" b="1" kern="0" spc="-13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6600" b="1" kern="0" spc="-135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</a:t>
            </a:r>
            <a:r>
              <a:rPr lang="ko-KR" altLang="en-US" sz="6600" b="1" kern="0" spc="-135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템</a:t>
            </a:r>
            <a:endParaRPr lang="en-US" sz="6600" dirty="0"/>
          </a:p>
        </p:txBody>
      </p:sp>
      <p:sp>
        <p:nvSpPr>
          <p:cNvPr id="12" name="Text 6"/>
          <p:cNvSpPr txBox="1"/>
          <p:nvPr/>
        </p:nvSpPr>
        <p:spPr>
          <a:xfrm>
            <a:off x="533930" y="4547930"/>
            <a:ext cx="8003743" cy="933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데이터 기반 행정 DX를 통한</a:t>
            </a:r>
            <a:endParaRPr lang="en-US" sz="2200" dirty="0"/>
          </a:p>
          <a:p>
            <a:pPr marL="0" indent="0">
              <a:buNone/>
            </a:pPr>
            <a:r>
              <a:rPr lang="en-US" sz="2200" dirty="0">
                <a:solidFill>
                  <a:srgbClr val="FFFFFF">
                    <a:alpha val="9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정비 우선순위 최적화 및 의사결정 지원 </a:t>
            </a:r>
            <a:endParaRPr lang="en-US" sz="220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905FA62D-BA28-AC7F-303C-6CBA22796E60}"/>
              </a:ext>
            </a:extLst>
          </p:cNvPr>
          <p:cNvSpPr/>
          <p:nvPr/>
        </p:nvSpPr>
        <p:spPr>
          <a:xfrm>
            <a:off x="599649" y="1237484"/>
            <a:ext cx="45719" cy="193397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F3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761695" y="571500"/>
            <a:ext cx="57607" cy="72420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1047902" y="571500"/>
            <a:ext cx="10687507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시사점 </a:t>
            </a:r>
            <a:r>
              <a:rPr lang="en-US" altLang="ko-KR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en-US" sz="2700" b="1" kern="0" spc="-67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노후화의 양극화</a:t>
            </a:r>
            <a:endParaRPr lang="en-US" sz="2700" dirty="0"/>
          </a:p>
        </p:txBody>
      </p:sp>
      <p:sp>
        <p:nvSpPr>
          <p:cNvPr id="5" name="Text 3"/>
          <p:cNvSpPr txBox="1"/>
          <p:nvPr/>
        </p:nvSpPr>
        <p:spPr>
          <a:xfrm>
            <a:off x="1047902" y="1028700"/>
            <a:ext cx="1057320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9CA3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재건축 가능 단지와 사업성 부족 사각지대 간 격차 심화</a:t>
            </a:r>
            <a:endParaRPr lang="en-US" sz="1500" dirty="0"/>
          </a:p>
        </p:txBody>
      </p:sp>
      <p:sp>
        <p:nvSpPr>
          <p:cNvPr id="6" name="Text 4"/>
          <p:cNvSpPr txBox="1"/>
          <p:nvPr/>
        </p:nvSpPr>
        <p:spPr>
          <a:xfrm>
            <a:off x="761695" y="1875434"/>
            <a:ext cx="3848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아파트 (20년+)</a:t>
            </a:r>
            <a:endParaRPr lang="en-US" sz="1200" dirty="0"/>
          </a:p>
        </p:txBody>
      </p:sp>
      <p:sp>
        <p:nvSpPr>
          <p:cNvPr id="7" name="Text 5"/>
          <p:cNvSpPr txBox="1"/>
          <p:nvPr/>
        </p:nvSpPr>
        <p:spPr>
          <a:xfrm>
            <a:off x="761695" y="2141525"/>
            <a:ext cx="3924605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64.4</a:t>
            </a: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sz="3100" dirty="0"/>
          </a:p>
        </p:txBody>
      </p:sp>
      <p:sp>
        <p:nvSpPr>
          <p:cNvPr id="8" name="Text 6"/>
          <p:cNvSpPr txBox="1"/>
          <p:nvPr/>
        </p:nvSpPr>
        <p:spPr>
          <a:xfrm>
            <a:off x="761695" y="2627986"/>
            <a:ext cx="392460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5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정비사업 수요의 폭발적 중심지</a:t>
            </a:r>
            <a:endParaRPr lang="en-US" sz="1000" dirty="0"/>
          </a:p>
        </p:txBody>
      </p:sp>
      <p:sp>
        <p:nvSpPr>
          <p:cNvPr id="9" name="Text 7"/>
          <p:cNvSpPr txBox="1"/>
          <p:nvPr/>
        </p:nvSpPr>
        <p:spPr>
          <a:xfrm>
            <a:off x="761695" y="3113532"/>
            <a:ext cx="3848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전국 평균 (30년 초과)</a:t>
            </a:r>
            <a:endParaRPr lang="en-US" sz="1200" dirty="0"/>
          </a:p>
        </p:txBody>
      </p:sp>
      <p:sp>
        <p:nvSpPr>
          <p:cNvPr id="10" name="Text 8"/>
          <p:cNvSpPr txBox="1"/>
          <p:nvPr/>
        </p:nvSpPr>
        <p:spPr>
          <a:xfrm>
            <a:off x="761695" y="3380537"/>
            <a:ext cx="3924605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100" b="1" dirty="0">
                <a:solidFill>
                  <a:srgbClr val="9CA3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22.0</a:t>
            </a:r>
            <a:r>
              <a:rPr lang="en-US" sz="1800" b="1" dirty="0">
                <a:solidFill>
                  <a:srgbClr val="9CA3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sz="3100" dirty="0"/>
          </a:p>
        </p:txBody>
      </p:sp>
      <p:sp>
        <p:nvSpPr>
          <p:cNvPr id="11" name="Text 9"/>
          <p:cNvSpPr txBox="1"/>
          <p:nvPr/>
        </p:nvSpPr>
        <p:spPr>
          <a:xfrm>
            <a:off x="761695" y="3866083"/>
            <a:ext cx="392460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5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지방 소멸과 맞물린 노후화 가속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761695" y="4637837"/>
            <a:ext cx="3733495" cy="1457554"/>
          </a:xfrm>
          <a:prstGeom prst="roundRect">
            <a:avLst>
              <a:gd name="adj" fmla="val 4920"/>
            </a:avLst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761695" y="4637837"/>
            <a:ext cx="38405" cy="1457554"/>
          </a:xfrm>
          <a:prstGeom prst="rect">
            <a:avLst/>
          </a:prstGeom>
          <a:solidFill>
            <a:srgbClr val="FF9F43"/>
          </a:solidFill>
          <a:ln w="12700">
            <a:solidFill>
              <a:srgbClr val="FF9F43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 txBox="1"/>
          <p:nvPr/>
        </p:nvSpPr>
        <p:spPr>
          <a:xfrm>
            <a:off x="1028700" y="4866437"/>
            <a:ext cx="335310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Insight</a:t>
            </a:r>
            <a:endParaRPr lang="en-US" sz="1300" dirty="0"/>
          </a:p>
        </p:txBody>
      </p:sp>
      <p:sp>
        <p:nvSpPr>
          <p:cNvPr id="15" name="Text 13"/>
          <p:cNvSpPr txBox="1"/>
          <p:nvPr/>
        </p:nvSpPr>
        <p:spPr>
          <a:xfrm>
            <a:off x="1028700" y="5209337"/>
            <a:ext cx="3314700" cy="65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서울은 높은 사업성으로 재건축이 활발하나, 지방 노후 지역은 사업성 부족으로 방치되는 </a:t>
            </a:r>
            <a:r>
              <a:rPr lang="en-US" sz="1000" b="1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'정비 사각지대'</a:t>
            </a:r>
            <a:r>
              <a:rPr lang="en-US" sz="10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 확대되고 있습니다. </a:t>
            </a:r>
            <a:endParaRPr lang="en-US" sz="10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rcRect t="-6" b="-6"/>
          <a:stretch/>
        </p:blipFill>
        <p:spPr>
          <a:xfrm>
            <a:off x="5067605" y="1676095"/>
            <a:ext cx="6362395" cy="4610405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rcRect l="-2" r="-2"/>
          <a:stretch/>
        </p:blipFill>
        <p:spPr>
          <a:xfrm>
            <a:off x="5362956" y="1971446"/>
            <a:ext cx="5772607" cy="4019702"/>
          </a:xfrm>
          <a:prstGeom prst="rect">
            <a:avLst/>
          </a:prstGeom>
        </p:spPr>
      </p:pic>
      <p:sp>
        <p:nvSpPr>
          <p:cNvPr id="18" name="Text 14"/>
          <p:cNvSpPr txBox="1"/>
          <p:nvPr/>
        </p:nvSpPr>
        <p:spPr>
          <a:xfrm>
            <a:off x="8919058" y="6391656"/>
            <a:ext cx="335584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Source: 국토교통부 주거실태조사 (2025 기준 예측치 포함)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F3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761695" y="571500"/>
            <a:ext cx="57607" cy="72420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1047902" y="571500"/>
            <a:ext cx="10687507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기능 </a:t>
            </a:r>
            <a:r>
              <a:rPr lang="en-US" altLang="ko-KR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4단계 의사결정 지원 체계</a:t>
            </a:r>
            <a:endParaRPr lang="en-US" sz="2700" dirty="0"/>
          </a:p>
        </p:txBody>
      </p:sp>
      <p:sp>
        <p:nvSpPr>
          <p:cNvPr id="5" name="Text 3"/>
          <p:cNvSpPr txBox="1"/>
          <p:nvPr/>
        </p:nvSpPr>
        <p:spPr>
          <a:xfrm>
            <a:off x="1047902" y="1028700"/>
            <a:ext cx="1049731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9CA3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행정 프로세스 혁신 (Process Innovation)</a:t>
            </a:r>
            <a:endParaRPr lang="en-US" sz="1500" dirty="0"/>
          </a:p>
        </p:txBody>
      </p:sp>
      <p:sp>
        <p:nvSpPr>
          <p:cNvPr id="6" name="Text 4"/>
          <p:cNvSpPr txBox="1"/>
          <p:nvPr/>
        </p:nvSpPr>
        <p:spPr>
          <a:xfrm>
            <a:off x="7981798" y="6400800"/>
            <a:ext cx="376275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* RAG (Retrieval-Augmented Generation): 검색 증강 생성 기술</a:t>
            </a:r>
            <a:endParaRPr lang="en-US" sz="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rcRect l="-1923" r="-1923"/>
          <a:stretch/>
        </p:blipFill>
        <p:spPr>
          <a:xfrm>
            <a:off x="3239719" y="3933749"/>
            <a:ext cx="123444" cy="19019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rcRect l="-1923" r="-1923"/>
          <a:stretch/>
        </p:blipFill>
        <p:spPr>
          <a:xfrm>
            <a:off x="6034126" y="3933749"/>
            <a:ext cx="123444" cy="19019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l="-1923" r="-1923"/>
          <a:stretch/>
        </p:blipFill>
        <p:spPr>
          <a:xfrm>
            <a:off x="8827618" y="3933749"/>
            <a:ext cx="123444" cy="190195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238098" y="3567989"/>
            <a:ext cx="9715500" cy="19202"/>
          </a:xfrm>
          <a:prstGeom prst="rect">
            <a:avLst/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rcRect l="-5" r="-5"/>
          <a:stretch/>
        </p:blipFill>
        <p:spPr>
          <a:xfrm>
            <a:off x="761695" y="2505456"/>
            <a:ext cx="2286000" cy="3047695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71854" y="2743200"/>
            <a:ext cx="666598" cy="666598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72107" y="2943454"/>
            <a:ext cx="267005" cy="267005"/>
          </a:xfrm>
          <a:prstGeom prst="rect">
            <a:avLst/>
          </a:prstGeom>
        </p:spPr>
      </p:pic>
      <p:sp>
        <p:nvSpPr>
          <p:cNvPr id="14" name="Text 6"/>
          <p:cNvSpPr txBox="1"/>
          <p:nvPr/>
        </p:nvSpPr>
        <p:spPr>
          <a:xfrm>
            <a:off x="1104595" y="3638398"/>
            <a:ext cx="160111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kern="0" spc="-2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Risk Assessment</a:t>
            </a:r>
            <a:endParaRPr lang="en-US" sz="1300" dirty="0"/>
          </a:p>
        </p:txBody>
      </p:sp>
      <p:sp>
        <p:nvSpPr>
          <p:cNvPr id="15" name="Text 7"/>
          <p:cNvSpPr txBox="1"/>
          <p:nvPr/>
        </p:nvSpPr>
        <p:spPr>
          <a:xfrm>
            <a:off x="1265530" y="4048049"/>
            <a:ext cx="1286561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건물 노후도 및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인프라(하수관로·소방)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위험 지역 자동 선별 </a:t>
            </a:r>
            <a:endParaRPr lang="en-US" sz="100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7"/>
          <a:srcRect t="-20" b="-20"/>
          <a:stretch/>
        </p:blipFill>
        <p:spPr>
          <a:xfrm>
            <a:off x="1524305" y="2400300"/>
            <a:ext cx="761695" cy="228600"/>
          </a:xfrm>
          <a:prstGeom prst="rect">
            <a:avLst/>
          </a:prstGeom>
        </p:spPr>
      </p:pic>
      <p:sp>
        <p:nvSpPr>
          <p:cNvPr id="17" name="Text 8"/>
          <p:cNvSpPr txBox="1"/>
          <p:nvPr/>
        </p:nvSpPr>
        <p:spPr>
          <a:xfrm>
            <a:off x="1610258" y="2428646"/>
            <a:ext cx="5907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kern="0" spc="75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STEP 01</a:t>
            </a:r>
            <a:endParaRPr lang="en-US" sz="9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rcRect l="-5" r="-5"/>
          <a:stretch/>
        </p:blipFill>
        <p:spPr>
          <a:xfrm>
            <a:off x="3556102" y="2505456"/>
            <a:ext cx="2286000" cy="3047695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65346" y="2743200"/>
            <a:ext cx="666598" cy="666598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65599" y="2943454"/>
            <a:ext cx="267005" cy="267005"/>
          </a:xfrm>
          <a:prstGeom prst="rect">
            <a:avLst/>
          </a:prstGeom>
        </p:spPr>
      </p:pic>
      <p:sp>
        <p:nvSpPr>
          <p:cNvPr id="21" name="Text 9"/>
          <p:cNvSpPr txBox="1"/>
          <p:nvPr/>
        </p:nvSpPr>
        <p:spPr>
          <a:xfrm>
            <a:off x="4041648" y="3638398"/>
            <a:ext cx="1314907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kern="0" spc="-2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Policy Impact</a:t>
            </a:r>
            <a:endParaRPr lang="en-US" sz="1300" dirty="0"/>
          </a:p>
        </p:txBody>
      </p:sp>
      <p:sp>
        <p:nvSpPr>
          <p:cNvPr id="22" name="Text 10"/>
          <p:cNvSpPr txBox="1"/>
          <p:nvPr/>
        </p:nvSpPr>
        <p:spPr>
          <a:xfrm>
            <a:off x="4060850" y="4048049"/>
            <a:ext cx="1276502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재건축 vs 소규모 정비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공급 효과 및 ROI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시나리오 비교 분석 </a:t>
            </a:r>
            <a:endParaRPr lang="en-US" sz="1000" dirty="0"/>
          </a:p>
        </p:txBody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7"/>
          <a:srcRect t="-20" b="-20"/>
          <a:stretch/>
        </p:blipFill>
        <p:spPr>
          <a:xfrm>
            <a:off x="4317797" y="2400300"/>
            <a:ext cx="761695" cy="228600"/>
          </a:xfrm>
          <a:prstGeom prst="rect">
            <a:avLst/>
          </a:prstGeom>
        </p:spPr>
      </p:pic>
      <p:sp>
        <p:nvSpPr>
          <p:cNvPr id="24" name="Text 11"/>
          <p:cNvSpPr txBox="1"/>
          <p:nvPr/>
        </p:nvSpPr>
        <p:spPr>
          <a:xfrm>
            <a:off x="4403750" y="2428646"/>
            <a:ext cx="5907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kern="0" spc="75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STEP 02</a:t>
            </a:r>
            <a:endParaRPr lang="en-US" sz="900" dirty="0"/>
          </a:p>
        </p:txBody>
      </p:sp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8"/>
          <a:srcRect l="-5" r="-5"/>
          <a:stretch/>
        </p:blipFill>
        <p:spPr>
          <a:xfrm>
            <a:off x="6349594" y="2505456"/>
            <a:ext cx="2286000" cy="3047695"/>
          </a:xfrm>
          <a:prstGeom prst="rect">
            <a:avLst/>
          </a:prstGeom>
        </p:spPr>
      </p:pic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7158838" y="2743200"/>
            <a:ext cx="666598" cy="666598"/>
          </a:xfrm>
          <a:prstGeom prst="rect">
            <a:avLst/>
          </a:prstGeom>
        </p:spPr>
      </p:pic>
      <p:pic>
        <p:nvPicPr>
          <p:cNvPr id="27" name="Image 1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326173" y="2943454"/>
            <a:ext cx="333756" cy="267005"/>
          </a:xfrm>
          <a:prstGeom prst="rect">
            <a:avLst/>
          </a:prstGeom>
        </p:spPr>
      </p:pic>
      <p:sp>
        <p:nvSpPr>
          <p:cNvPr id="28" name="Text 12"/>
          <p:cNvSpPr txBox="1"/>
          <p:nvPr/>
        </p:nvSpPr>
        <p:spPr>
          <a:xfrm>
            <a:off x="6996989" y="3638398"/>
            <a:ext cx="99761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kern="0" spc="-2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Feasibility</a:t>
            </a:r>
            <a:endParaRPr lang="en-US" sz="1300" dirty="0"/>
          </a:p>
        </p:txBody>
      </p:sp>
      <p:sp>
        <p:nvSpPr>
          <p:cNvPr id="29" name="Text 13"/>
          <p:cNvSpPr txBox="1"/>
          <p:nvPr/>
        </p:nvSpPr>
        <p:spPr>
          <a:xfrm>
            <a:off x="6928409" y="4048049"/>
            <a:ext cx="1133856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RAG 기반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도시계획 법안/조례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정합성 사전 검토 </a:t>
            </a:r>
            <a:endParaRPr lang="en-US" sz="1000" dirty="0"/>
          </a:p>
        </p:txBody>
      </p:sp>
      <p:pic>
        <p:nvPicPr>
          <p:cNvPr id="30" name="Image 14" descr="preencoded.png"/>
          <p:cNvPicPr>
            <a:picLocks noChangeAspect="1"/>
          </p:cNvPicPr>
          <p:nvPr/>
        </p:nvPicPr>
        <p:blipFill>
          <a:blip r:embed="rId7"/>
          <a:srcRect t="-20" b="-20"/>
          <a:stretch/>
        </p:blipFill>
        <p:spPr>
          <a:xfrm>
            <a:off x="7112203" y="2400300"/>
            <a:ext cx="761695" cy="228600"/>
          </a:xfrm>
          <a:prstGeom prst="rect">
            <a:avLst/>
          </a:prstGeom>
        </p:spPr>
      </p:pic>
      <p:sp>
        <p:nvSpPr>
          <p:cNvPr id="31" name="Text 14"/>
          <p:cNvSpPr txBox="1"/>
          <p:nvPr/>
        </p:nvSpPr>
        <p:spPr>
          <a:xfrm>
            <a:off x="7197242" y="2428646"/>
            <a:ext cx="5907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kern="0" spc="75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STEP 03</a:t>
            </a:r>
            <a:endParaRPr lang="en-US" sz="900" dirty="0"/>
          </a:p>
        </p:txBody>
      </p:sp>
      <p:pic>
        <p:nvPicPr>
          <p:cNvPr id="32" name="Image 15" descr="preencoded.png"/>
          <p:cNvPicPr>
            <a:picLocks noChangeAspect="1"/>
          </p:cNvPicPr>
          <p:nvPr/>
        </p:nvPicPr>
        <p:blipFill>
          <a:blip r:embed="rId12"/>
          <a:srcRect l="-5" r="-5"/>
          <a:stretch/>
        </p:blipFill>
        <p:spPr>
          <a:xfrm>
            <a:off x="9143086" y="2505456"/>
            <a:ext cx="2286000" cy="3047695"/>
          </a:xfrm>
          <a:prstGeom prst="rect">
            <a:avLst/>
          </a:prstGeom>
        </p:spPr>
      </p:pic>
      <p:pic>
        <p:nvPicPr>
          <p:cNvPr id="33" name="Image 16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953244" y="2743200"/>
            <a:ext cx="666598" cy="666598"/>
          </a:xfrm>
          <a:prstGeom prst="rect">
            <a:avLst/>
          </a:prstGeom>
        </p:spPr>
      </p:pic>
      <p:pic>
        <p:nvPicPr>
          <p:cNvPr id="34" name="Image 17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0153498" y="2943454"/>
            <a:ext cx="267005" cy="267005"/>
          </a:xfrm>
          <a:prstGeom prst="rect">
            <a:avLst/>
          </a:prstGeom>
        </p:spPr>
      </p:pic>
      <p:sp>
        <p:nvSpPr>
          <p:cNvPr id="35" name="Text 15"/>
          <p:cNvSpPr txBox="1"/>
          <p:nvPr/>
        </p:nvSpPr>
        <p:spPr>
          <a:xfrm>
            <a:off x="9655150" y="3638398"/>
            <a:ext cx="127010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kern="0" spc="-2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Optimization</a:t>
            </a:r>
            <a:endParaRPr lang="en-US" sz="1300" dirty="0"/>
          </a:p>
        </p:txBody>
      </p:sp>
      <p:sp>
        <p:nvSpPr>
          <p:cNvPr id="36" name="Text 16"/>
          <p:cNvSpPr txBox="1"/>
          <p:nvPr/>
        </p:nvSpPr>
        <p:spPr>
          <a:xfrm>
            <a:off x="9576511" y="4048049"/>
            <a:ext cx="1429207" cy="64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최적 공공지원 패키지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(그린리모델링/통합정비)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자동 추천 및 리포팅 </a:t>
            </a:r>
            <a:endParaRPr lang="en-US" sz="1000" dirty="0"/>
          </a:p>
        </p:txBody>
      </p:sp>
      <p:pic>
        <p:nvPicPr>
          <p:cNvPr id="37" name="Image 18" descr="preencoded.png"/>
          <p:cNvPicPr>
            <a:picLocks noChangeAspect="1"/>
          </p:cNvPicPr>
          <p:nvPr/>
        </p:nvPicPr>
        <p:blipFill>
          <a:blip r:embed="rId7"/>
          <a:srcRect t="-20" b="-20"/>
          <a:stretch/>
        </p:blipFill>
        <p:spPr>
          <a:xfrm>
            <a:off x="9905695" y="2400300"/>
            <a:ext cx="761695" cy="228600"/>
          </a:xfrm>
          <a:prstGeom prst="rect">
            <a:avLst/>
          </a:prstGeom>
        </p:spPr>
      </p:pic>
      <p:sp>
        <p:nvSpPr>
          <p:cNvPr id="38" name="Text 17"/>
          <p:cNvSpPr txBox="1"/>
          <p:nvPr/>
        </p:nvSpPr>
        <p:spPr>
          <a:xfrm>
            <a:off x="9991649" y="2428646"/>
            <a:ext cx="59070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kern="0" spc="75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STEP 04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F3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761695" y="571500"/>
            <a:ext cx="57607" cy="72420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1047902" y="571500"/>
            <a:ext cx="10687507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기술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700" b="1" kern="0" spc="-67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스텍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&amp; </a:t>
            </a:r>
            <a:r>
              <a:rPr lang="en-US" sz="2700" b="1" kern="0" spc="-67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아키텍처</a:t>
            </a:r>
            <a:endParaRPr lang="en-US" sz="2700" dirty="0"/>
          </a:p>
        </p:txBody>
      </p:sp>
      <p:sp>
        <p:nvSpPr>
          <p:cNvPr id="6" name="Shape 4"/>
          <p:cNvSpPr/>
          <p:nvPr/>
        </p:nvSpPr>
        <p:spPr>
          <a:xfrm>
            <a:off x="4095598" y="2057400"/>
            <a:ext cx="19202" cy="384779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4095598" y="2057400"/>
            <a:ext cx="19202" cy="3847795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 txBox="1"/>
          <p:nvPr/>
        </p:nvSpPr>
        <p:spPr>
          <a:xfrm>
            <a:off x="8444484" y="6391656"/>
            <a:ext cx="390448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* System Environment: Docker / Kubernetes (K8s) on G-Cloud</a:t>
            </a:r>
            <a:endParaRPr lang="en-US" sz="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rcRect t="-14" b="-14"/>
          <a:stretch/>
        </p:blipFill>
        <p:spPr>
          <a:xfrm>
            <a:off x="3715207" y="1848002"/>
            <a:ext cx="6667805" cy="952805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rcRect l="-41" r="-41"/>
          <a:stretch/>
        </p:blipFill>
        <p:spPr>
          <a:xfrm>
            <a:off x="4009644" y="2138782"/>
            <a:ext cx="1114654" cy="371246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rcRect l="-21233" r="-21233"/>
          <a:stretch/>
        </p:blipFill>
        <p:spPr>
          <a:xfrm>
            <a:off x="4172407" y="2257654"/>
            <a:ext cx="190195" cy="133502"/>
          </a:xfrm>
          <a:prstGeom prst="rect">
            <a:avLst/>
          </a:prstGeom>
        </p:spPr>
      </p:pic>
      <p:sp>
        <p:nvSpPr>
          <p:cNvPr id="12" name="Text 7"/>
          <p:cNvSpPr txBox="1"/>
          <p:nvPr/>
        </p:nvSpPr>
        <p:spPr>
          <a:xfrm>
            <a:off x="4457700" y="2138782"/>
            <a:ext cx="562356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React.js</a:t>
            </a:r>
            <a:endParaRPr lang="en-US" sz="1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rcRect l="-34" r="-34"/>
          <a:stretch/>
        </p:blipFill>
        <p:spPr>
          <a:xfrm>
            <a:off x="5307178" y="2138782"/>
            <a:ext cx="1324051" cy="371246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rcRect l="-13318" r="-13318"/>
          <a:stretch/>
        </p:blipFill>
        <p:spPr>
          <a:xfrm>
            <a:off x="5469026" y="2257654"/>
            <a:ext cx="190195" cy="133502"/>
          </a:xfrm>
          <a:prstGeom prst="rect">
            <a:avLst/>
          </a:prstGeom>
        </p:spPr>
      </p:pic>
      <p:sp>
        <p:nvSpPr>
          <p:cNvPr id="15" name="Text 8"/>
          <p:cNvSpPr txBox="1"/>
          <p:nvPr/>
        </p:nvSpPr>
        <p:spPr>
          <a:xfrm>
            <a:off x="5755234" y="2138782"/>
            <a:ext cx="771754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Mapbox GL</a:t>
            </a:r>
            <a:endParaRPr lang="en-US" sz="10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 l="-10" r="-10"/>
          <a:stretch/>
        </p:blipFill>
        <p:spPr>
          <a:xfrm>
            <a:off x="6816852" y="2138782"/>
            <a:ext cx="923544" cy="371246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rcRect l="-13318" r="-13318"/>
          <a:stretch/>
        </p:blipFill>
        <p:spPr>
          <a:xfrm>
            <a:off x="6978701" y="2257654"/>
            <a:ext cx="190195" cy="133502"/>
          </a:xfrm>
          <a:prstGeom prst="rect">
            <a:avLst/>
          </a:prstGeom>
        </p:spPr>
      </p:pic>
      <p:sp>
        <p:nvSpPr>
          <p:cNvPr id="18" name="Text 9"/>
          <p:cNvSpPr txBox="1"/>
          <p:nvPr/>
        </p:nvSpPr>
        <p:spPr>
          <a:xfrm>
            <a:off x="7263994" y="2138782"/>
            <a:ext cx="372161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D3.js</a:t>
            </a:r>
            <a:endParaRPr lang="en-US" sz="1000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rcRect l="-38" r="-38"/>
          <a:stretch/>
        </p:blipFill>
        <p:spPr>
          <a:xfrm>
            <a:off x="7927848" y="2138782"/>
            <a:ext cx="1047902" cy="371246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1"/>
          <a:srcRect l="-31409" r="-31409"/>
          <a:stretch/>
        </p:blipFill>
        <p:spPr>
          <a:xfrm>
            <a:off x="8089697" y="2257654"/>
            <a:ext cx="190195" cy="133502"/>
          </a:xfrm>
          <a:prstGeom prst="rect">
            <a:avLst/>
          </a:prstGeom>
        </p:spPr>
      </p:pic>
      <p:sp>
        <p:nvSpPr>
          <p:cNvPr id="21" name="Text 10"/>
          <p:cNvSpPr txBox="1"/>
          <p:nvPr/>
        </p:nvSpPr>
        <p:spPr>
          <a:xfrm>
            <a:off x="8375904" y="2138782"/>
            <a:ext cx="495605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Next.js</a:t>
            </a:r>
            <a:endParaRPr lang="en-US" sz="1000" dirty="0"/>
          </a:p>
        </p:txBody>
      </p:sp>
      <p:sp>
        <p:nvSpPr>
          <p:cNvPr id="22" name="Shape 11"/>
          <p:cNvSpPr/>
          <p:nvPr/>
        </p:nvSpPr>
        <p:spPr>
          <a:xfrm>
            <a:off x="3657600" y="2324405"/>
            <a:ext cx="114300" cy="114300"/>
          </a:xfrm>
          <a:prstGeom prst="ellipse">
            <a:avLst/>
          </a:prstGeom>
          <a:solidFill>
            <a:srgbClr val="00B894"/>
          </a:solidFill>
          <a:ln w="25400">
            <a:solidFill>
              <a:srgbClr val="1A1F3A"/>
            </a:solidFill>
            <a:prstDash val="solid"/>
          </a:ln>
          <a:effectLst>
            <a:outerShdw blurRad="101600" dist="12700" dir="16200000" algn="bl" rotWithShape="0">
              <a:srgbClr val="00B894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2"/>
          <p:cNvSpPr txBox="1"/>
          <p:nvPr/>
        </p:nvSpPr>
        <p:spPr>
          <a:xfrm>
            <a:off x="2362810" y="2069287"/>
            <a:ext cx="98023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Frontend</a:t>
            </a:r>
            <a:endParaRPr lang="en-US" sz="1500" dirty="0"/>
          </a:p>
        </p:txBody>
      </p:sp>
      <p:sp>
        <p:nvSpPr>
          <p:cNvPr id="24" name="Text 13"/>
          <p:cNvSpPr txBox="1"/>
          <p:nvPr/>
        </p:nvSpPr>
        <p:spPr>
          <a:xfrm>
            <a:off x="2080260" y="2392985"/>
            <a:ext cx="1260043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900" dirty="0">
                <a:solidFill>
                  <a:srgbClr val="FFFFFF">
                    <a:alpha val="5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시각화 &amp; 인터페이스</a:t>
            </a:r>
            <a:endParaRPr lang="en-US" sz="900" dirty="0"/>
          </a:p>
        </p:txBody>
      </p:sp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2"/>
          <a:srcRect t="-14" b="-14"/>
          <a:stretch/>
        </p:blipFill>
        <p:spPr>
          <a:xfrm>
            <a:off x="3715207" y="2952598"/>
            <a:ext cx="6667805" cy="952805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3"/>
          <a:srcRect l="-52" r="-52"/>
          <a:stretch/>
        </p:blipFill>
        <p:spPr>
          <a:xfrm>
            <a:off x="4009644" y="3243377"/>
            <a:ext cx="1086307" cy="371246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4"/>
          <a:srcRect l="-31409" r="-31409"/>
          <a:stretch/>
        </p:blipFill>
        <p:spPr>
          <a:xfrm>
            <a:off x="4172407" y="3362249"/>
            <a:ext cx="190195" cy="133502"/>
          </a:xfrm>
          <a:prstGeom prst="rect">
            <a:avLst/>
          </a:prstGeom>
        </p:spPr>
      </p:pic>
      <p:sp>
        <p:nvSpPr>
          <p:cNvPr id="28" name="Text 14"/>
          <p:cNvSpPr txBox="1"/>
          <p:nvPr/>
        </p:nvSpPr>
        <p:spPr>
          <a:xfrm>
            <a:off x="4457700" y="3243377"/>
            <a:ext cx="534010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FastAPI</a:t>
            </a:r>
            <a:endParaRPr lang="en-US" sz="1000" dirty="0"/>
          </a:p>
        </p:txBody>
      </p:sp>
      <p:pic>
        <p:nvPicPr>
          <p:cNvPr id="29" name="Image 12" descr="preencoded.png"/>
          <p:cNvPicPr>
            <a:picLocks noChangeAspect="1"/>
          </p:cNvPicPr>
          <p:nvPr/>
        </p:nvPicPr>
        <p:blipFill>
          <a:blip r:embed="rId15"/>
          <a:srcRect l="-27" r="-27"/>
          <a:stretch/>
        </p:blipFill>
        <p:spPr>
          <a:xfrm>
            <a:off x="5280660" y="3243377"/>
            <a:ext cx="961949" cy="371246"/>
          </a:xfrm>
          <a:prstGeom prst="rect">
            <a:avLst/>
          </a:prstGeom>
        </p:spPr>
      </p:pic>
      <p:pic>
        <p:nvPicPr>
          <p:cNvPr id="30" name="Image 13" descr="preencoded.png"/>
          <p:cNvPicPr>
            <a:picLocks noChangeAspect="1"/>
          </p:cNvPicPr>
          <p:nvPr/>
        </p:nvPicPr>
        <p:blipFill>
          <a:blip r:embed="rId16"/>
          <a:srcRect l="-21233" r="-21233"/>
          <a:stretch/>
        </p:blipFill>
        <p:spPr>
          <a:xfrm>
            <a:off x="5442509" y="3362249"/>
            <a:ext cx="190195" cy="133502"/>
          </a:xfrm>
          <a:prstGeom prst="rect">
            <a:avLst/>
          </a:prstGeom>
        </p:spPr>
      </p:pic>
      <p:sp>
        <p:nvSpPr>
          <p:cNvPr id="31" name="Text 15"/>
          <p:cNvSpPr txBox="1"/>
          <p:nvPr/>
        </p:nvSpPr>
        <p:spPr>
          <a:xfrm>
            <a:off x="5727802" y="3243377"/>
            <a:ext cx="409651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Redis</a:t>
            </a:r>
            <a:endParaRPr lang="en-US" sz="1000" dirty="0"/>
          </a:p>
        </p:txBody>
      </p:sp>
      <p:pic>
        <p:nvPicPr>
          <p:cNvPr id="32" name="Image 14" descr="preencoded.png"/>
          <p:cNvPicPr>
            <a:picLocks noChangeAspect="1"/>
          </p:cNvPicPr>
          <p:nvPr/>
        </p:nvPicPr>
        <p:blipFill>
          <a:blip r:embed="rId17"/>
          <a:srcRect l="-50" r="-50"/>
          <a:stretch/>
        </p:blipFill>
        <p:spPr>
          <a:xfrm>
            <a:off x="6428232" y="3243377"/>
            <a:ext cx="1019556" cy="371246"/>
          </a:xfrm>
          <a:prstGeom prst="rect">
            <a:avLst/>
          </a:prstGeom>
        </p:spPr>
      </p:pic>
      <p:pic>
        <p:nvPicPr>
          <p:cNvPr id="33" name="Image 15" descr="preencoded.png"/>
          <p:cNvPicPr>
            <a:picLocks noChangeAspect="1"/>
          </p:cNvPicPr>
          <p:nvPr/>
        </p:nvPicPr>
        <p:blipFill>
          <a:blip r:embed="rId18"/>
          <a:srcRect l="-6986" r="-6986"/>
          <a:stretch/>
        </p:blipFill>
        <p:spPr>
          <a:xfrm>
            <a:off x="6590081" y="3362249"/>
            <a:ext cx="190195" cy="133502"/>
          </a:xfrm>
          <a:prstGeom prst="rect">
            <a:avLst/>
          </a:prstGeom>
        </p:spPr>
      </p:pic>
      <p:sp>
        <p:nvSpPr>
          <p:cNvPr id="34" name="Text 16"/>
          <p:cNvSpPr txBox="1"/>
          <p:nvPr/>
        </p:nvSpPr>
        <p:spPr>
          <a:xfrm>
            <a:off x="6875374" y="3243377"/>
            <a:ext cx="467258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Celery</a:t>
            </a:r>
            <a:endParaRPr lang="en-US" sz="1000" dirty="0"/>
          </a:p>
        </p:txBody>
      </p:sp>
      <p:sp>
        <p:nvSpPr>
          <p:cNvPr id="35" name="Shape 17"/>
          <p:cNvSpPr/>
          <p:nvPr/>
        </p:nvSpPr>
        <p:spPr>
          <a:xfrm>
            <a:off x="3657600" y="3429000"/>
            <a:ext cx="114300" cy="114300"/>
          </a:xfrm>
          <a:prstGeom prst="ellipse">
            <a:avLst/>
          </a:prstGeom>
          <a:solidFill>
            <a:srgbClr val="00B894"/>
          </a:solidFill>
          <a:ln w="25400">
            <a:solidFill>
              <a:srgbClr val="1A1F3A"/>
            </a:solidFill>
            <a:prstDash val="solid"/>
          </a:ln>
          <a:effectLst>
            <a:outerShdw blurRad="101600" dist="12700" dir="16200000" algn="bl" rotWithShape="0">
              <a:srgbClr val="00B894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Text 18"/>
          <p:cNvSpPr txBox="1"/>
          <p:nvPr/>
        </p:nvSpPr>
        <p:spPr>
          <a:xfrm>
            <a:off x="2450592" y="3173882"/>
            <a:ext cx="886054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Backend</a:t>
            </a:r>
            <a:endParaRPr lang="en-US" sz="1500" dirty="0"/>
          </a:p>
        </p:txBody>
      </p:sp>
      <p:sp>
        <p:nvSpPr>
          <p:cNvPr id="37" name="Text 19"/>
          <p:cNvSpPr txBox="1"/>
          <p:nvPr/>
        </p:nvSpPr>
        <p:spPr>
          <a:xfrm>
            <a:off x="1969618" y="3498494"/>
            <a:ext cx="1368857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900" dirty="0">
                <a:solidFill>
                  <a:srgbClr val="FFFFFF">
                    <a:alpha val="5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API &amp; 오케스트레이션</a:t>
            </a:r>
            <a:endParaRPr lang="en-US" sz="900" dirty="0"/>
          </a:p>
        </p:txBody>
      </p:sp>
      <p:pic>
        <p:nvPicPr>
          <p:cNvPr id="38" name="Image 16" descr="preencoded.png"/>
          <p:cNvPicPr>
            <a:picLocks noChangeAspect="1"/>
          </p:cNvPicPr>
          <p:nvPr/>
        </p:nvPicPr>
        <p:blipFill>
          <a:blip r:embed="rId19"/>
          <a:srcRect t="-14" b="-14"/>
          <a:stretch/>
        </p:blipFill>
        <p:spPr>
          <a:xfrm>
            <a:off x="3715207" y="4058107"/>
            <a:ext cx="6667805" cy="952805"/>
          </a:xfrm>
          <a:prstGeom prst="rect">
            <a:avLst/>
          </a:prstGeom>
        </p:spPr>
      </p:pic>
      <p:pic>
        <p:nvPicPr>
          <p:cNvPr id="39" name="Image 17" descr="preencoded.png"/>
          <p:cNvPicPr>
            <a:picLocks noChangeAspect="1"/>
          </p:cNvPicPr>
          <p:nvPr/>
        </p:nvPicPr>
        <p:blipFill>
          <a:blip r:embed="rId20"/>
          <a:srcRect l="-33" r="-33"/>
          <a:stretch/>
        </p:blipFill>
        <p:spPr>
          <a:xfrm>
            <a:off x="4009644" y="4347972"/>
            <a:ext cx="1552651" cy="371246"/>
          </a:xfrm>
          <a:prstGeom prst="rect">
            <a:avLst/>
          </a:prstGeom>
        </p:spPr>
      </p:pic>
      <p:pic>
        <p:nvPicPr>
          <p:cNvPr id="40" name="Image 18" descr="preencoded.png"/>
          <p:cNvPicPr>
            <a:picLocks noChangeAspect="1"/>
          </p:cNvPicPr>
          <p:nvPr/>
        </p:nvPicPr>
        <p:blipFill>
          <a:blip r:embed="rId21"/>
          <a:srcRect l="-21233" r="-21233"/>
          <a:stretch/>
        </p:blipFill>
        <p:spPr>
          <a:xfrm>
            <a:off x="4172407" y="4466844"/>
            <a:ext cx="190195" cy="133502"/>
          </a:xfrm>
          <a:prstGeom prst="rect">
            <a:avLst/>
          </a:prstGeom>
        </p:spPr>
      </p:pic>
      <p:sp>
        <p:nvSpPr>
          <p:cNvPr id="41" name="Text 20"/>
          <p:cNvSpPr txBox="1"/>
          <p:nvPr/>
        </p:nvSpPr>
        <p:spPr>
          <a:xfrm>
            <a:off x="4457700" y="4347972"/>
            <a:ext cx="1000354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PyTorch (GNN)</a:t>
            </a:r>
            <a:endParaRPr lang="en-US" sz="1000" dirty="0"/>
          </a:p>
        </p:txBody>
      </p:sp>
      <p:pic>
        <p:nvPicPr>
          <p:cNvPr id="42" name="Image 19" descr="preencoded.png"/>
          <p:cNvPicPr>
            <a:picLocks noChangeAspect="1"/>
          </p:cNvPicPr>
          <p:nvPr/>
        </p:nvPicPr>
        <p:blipFill>
          <a:blip r:embed="rId22"/>
          <a:srcRect l="-38" r="-38"/>
          <a:stretch/>
        </p:blipFill>
        <p:spPr>
          <a:xfrm>
            <a:off x="5744261" y="4347972"/>
            <a:ext cx="1686154" cy="371246"/>
          </a:xfrm>
          <a:prstGeom prst="rect">
            <a:avLst/>
          </a:prstGeom>
        </p:spPr>
      </p:pic>
      <p:pic>
        <p:nvPicPr>
          <p:cNvPr id="43" name="Image 20" descr="preencoded.png"/>
          <p:cNvPicPr>
            <a:picLocks noChangeAspect="1"/>
          </p:cNvPicPr>
          <p:nvPr/>
        </p:nvPicPr>
        <p:blipFill>
          <a:blip r:embed="rId23"/>
          <a:srcRect l="-6986" r="-6986"/>
          <a:stretch/>
        </p:blipFill>
        <p:spPr>
          <a:xfrm>
            <a:off x="5906110" y="4466844"/>
            <a:ext cx="190195" cy="133502"/>
          </a:xfrm>
          <a:prstGeom prst="rect">
            <a:avLst/>
          </a:prstGeom>
        </p:spPr>
      </p:pic>
      <p:sp>
        <p:nvSpPr>
          <p:cNvPr id="44" name="Text 21"/>
          <p:cNvSpPr txBox="1"/>
          <p:nvPr/>
        </p:nvSpPr>
        <p:spPr>
          <a:xfrm>
            <a:off x="6191402" y="4347972"/>
            <a:ext cx="1133856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LangChain (RAG)</a:t>
            </a:r>
            <a:endParaRPr lang="en-US" sz="1000" dirty="0"/>
          </a:p>
        </p:txBody>
      </p:sp>
      <p:pic>
        <p:nvPicPr>
          <p:cNvPr id="45" name="Image 21" descr="preencoded.png"/>
          <p:cNvPicPr>
            <a:picLocks noChangeAspect="1"/>
          </p:cNvPicPr>
          <p:nvPr/>
        </p:nvPicPr>
        <p:blipFill>
          <a:blip r:embed="rId24"/>
          <a:srcRect l="-27" r="-27"/>
          <a:stretch/>
        </p:blipFill>
        <p:spPr>
          <a:xfrm>
            <a:off x="7615123" y="4347972"/>
            <a:ext cx="1076249" cy="371246"/>
          </a:xfrm>
          <a:prstGeom prst="rect">
            <a:avLst/>
          </a:prstGeom>
        </p:spPr>
      </p:pic>
      <p:pic>
        <p:nvPicPr>
          <p:cNvPr id="46" name="Image 22" descr="preencoded.png"/>
          <p:cNvPicPr>
            <a:picLocks noChangeAspect="1"/>
          </p:cNvPicPr>
          <p:nvPr/>
        </p:nvPicPr>
        <p:blipFill>
          <a:blip r:embed="rId25"/>
          <a:srcRect l="-21233" r="-21233"/>
          <a:stretch/>
        </p:blipFill>
        <p:spPr>
          <a:xfrm>
            <a:off x="7776972" y="4466844"/>
            <a:ext cx="190195" cy="133502"/>
          </a:xfrm>
          <a:prstGeom prst="rect">
            <a:avLst/>
          </a:prstGeom>
        </p:spPr>
      </p:pic>
      <p:sp>
        <p:nvSpPr>
          <p:cNvPr id="47" name="Text 22"/>
          <p:cNvSpPr txBox="1"/>
          <p:nvPr/>
        </p:nvSpPr>
        <p:spPr>
          <a:xfrm>
            <a:off x="8063179" y="4347972"/>
            <a:ext cx="523951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GPT-4o</a:t>
            </a:r>
            <a:endParaRPr lang="en-US" sz="1000" dirty="0"/>
          </a:p>
        </p:txBody>
      </p:sp>
      <p:sp>
        <p:nvSpPr>
          <p:cNvPr id="48" name="Shape 23"/>
          <p:cNvSpPr/>
          <p:nvPr/>
        </p:nvSpPr>
        <p:spPr>
          <a:xfrm>
            <a:off x="3657600" y="4533595"/>
            <a:ext cx="114300" cy="114300"/>
          </a:xfrm>
          <a:prstGeom prst="ellipse">
            <a:avLst/>
          </a:prstGeom>
          <a:solidFill>
            <a:srgbClr val="00B894"/>
          </a:solidFill>
          <a:ln w="25400">
            <a:solidFill>
              <a:srgbClr val="1A1F3A"/>
            </a:solidFill>
            <a:prstDash val="solid"/>
          </a:ln>
          <a:effectLst>
            <a:outerShdw blurRad="101600" dist="12700" dir="16200000" algn="bl" rotWithShape="0">
              <a:srgbClr val="00B894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Text 24"/>
          <p:cNvSpPr txBox="1"/>
          <p:nvPr/>
        </p:nvSpPr>
        <p:spPr>
          <a:xfrm>
            <a:off x="2478938" y="4279392"/>
            <a:ext cx="8577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Modeler</a:t>
            </a:r>
            <a:endParaRPr lang="en-US" sz="1500" dirty="0"/>
          </a:p>
        </p:txBody>
      </p:sp>
      <p:sp>
        <p:nvSpPr>
          <p:cNvPr id="50" name="Text 25"/>
          <p:cNvSpPr txBox="1"/>
          <p:nvPr/>
        </p:nvSpPr>
        <p:spPr>
          <a:xfrm>
            <a:off x="2133295" y="4603090"/>
            <a:ext cx="120152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900" dirty="0">
                <a:solidFill>
                  <a:srgbClr val="FFFFFF">
                    <a:alpha val="5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AI 분석 &amp; 추론 엔진</a:t>
            </a:r>
            <a:endParaRPr lang="en-US" sz="900" dirty="0"/>
          </a:p>
        </p:txBody>
      </p:sp>
      <p:pic>
        <p:nvPicPr>
          <p:cNvPr id="51" name="Image 23" descr="preencoded.png"/>
          <p:cNvPicPr>
            <a:picLocks noChangeAspect="1"/>
          </p:cNvPicPr>
          <p:nvPr/>
        </p:nvPicPr>
        <p:blipFill>
          <a:blip r:embed="rId26"/>
          <a:srcRect t="-14" b="-14"/>
          <a:stretch/>
        </p:blipFill>
        <p:spPr>
          <a:xfrm>
            <a:off x="3715207" y="5162702"/>
            <a:ext cx="6667805" cy="952805"/>
          </a:xfrm>
          <a:prstGeom prst="rect">
            <a:avLst/>
          </a:prstGeom>
        </p:spPr>
      </p:pic>
      <p:pic>
        <p:nvPicPr>
          <p:cNvPr id="52" name="Image 24" descr="preencoded.png"/>
          <p:cNvPicPr>
            <a:picLocks noChangeAspect="1"/>
          </p:cNvPicPr>
          <p:nvPr/>
        </p:nvPicPr>
        <p:blipFill>
          <a:blip r:embed="rId27"/>
          <a:srcRect l="-17" r="-17"/>
          <a:stretch/>
        </p:blipFill>
        <p:spPr>
          <a:xfrm>
            <a:off x="4009644" y="5453482"/>
            <a:ext cx="1104595" cy="371246"/>
          </a:xfrm>
          <a:prstGeom prst="rect">
            <a:avLst/>
          </a:prstGeom>
        </p:spPr>
      </p:pic>
      <p:pic>
        <p:nvPicPr>
          <p:cNvPr id="53" name="Image 25" descr="preencoded.png"/>
          <p:cNvPicPr>
            <a:picLocks noChangeAspect="1"/>
          </p:cNvPicPr>
          <p:nvPr/>
        </p:nvPicPr>
        <p:blipFill>
          <a:blip r:embed="rId28"/>
          <a:srcRect l="-31409" r="-31409"/>
          <a:stretch/>
        </p:blipFill>
        <p:spPr>
          <a:xfrm>
            <a:off x="4172407" y="5572354"/>
            <a:ext cx="190195" cy="133502"/>
          </a:xfrm>
          <a:prstGeom prst="rect">
            <a:avLst/>
          </a:prstGeom>
        </p:spPr>
      </p:pic>
      <p:sp>
        <p:nvSpPr>
          <p:cNvPr id="54" name="Text 26"/>
          <p:cNvSpPr txBox="1"/>
          <p:nvPr/>
        </p:nvSpPr>
        <p:spPr>
          <a:xfrm>
            <a:off x="4457700" y="5453482"/>
            <a:ext cx="553212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PostGIS</a:t>
            </a:r>
            <a:endParaRPr lang="en-US" sz="1000" dirty="0"/>
          </a:p>
        </p:txBody>
      </p:sp>
      <p:pic>
        <p:nvPicPr>
          <p:cNvPr id="55" name="Image 26" descr="preencoded.png"/>
          <p:cNvPicPr>
            <a:picLocks noChangeAspect="1"/>
          </p:cNvPicPr>
          <p:nvPr/>
        </p:nvPicPr>
        <p:blipFill>
          <a:blip r:embed="rId29"/>
          <a:srcRect l="-50" r="-50"/>
          <a:stretch/>
        </p:blipFill>
        <p:spPr>
          <a:xfrm>
            <a:off x="5302606" y="5453482"/>
            <a:ext cx="1200607" cy="371246"/>
          </a:xfrm>
          <a:prstGeom prst="rect">
            <a:avLst/>
          </a:prstGeom>
        </p:spPr>
      </p:pic>
      <p:pic>
        <p:nvPicPr>
          <p:cNvPr id="56" name="Image 27" descr="preencoded.png"/>
          <p:cNvPicPr>
            <a:picLocks noChangeAspect="1"/>
          </p:cNvPicPr>
          <p:nvPr/>
        </p:nvPicPr>
        <p:blipFill>
          <a:blip r:embed="rId30"/>
          <a:srcRect l="-13318" r="-13318"/>
          <a:stretch/>
        </p:blipFill>
        <p:spPr>
          <a:xfrm>
            <a:off x="5464454" y="5572354"/>
            <a:ext cx="190195" cy="133502"/>
          </a:xfrm>
          <a:prstGeom prst="rect">
            <a:avLst/>
          </a:prstGeom>
        </p:spPr>
      </p:pic>
      <p:sp>
        <p:nvSpPr>
          <p:cNvPr id="57" name="Text 27"/>
          <p:cNvSpPr txBox="1"/>
          <p:nvPr/>
        </p:nvSpPr>
        <p:spPr>
          <a:xfrm>
            <a:off x="5750662" y="5453482"/>
            <a:ext cx="648310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Pinecone</a:t>
            </a:r>
            <a:endParaRPr lang="en-US" sz="1000" dirty="0"/>
          </a:p>
        </p:txBody>
      </p:sp>
      <p:pic>
        <p:nvPicPr>
          <p:cNvPr id="58" name="Image 28" descr="preencoded.png"/>
          <p:cNvPicPr>
            <a:picLocks noChangeAspect="1"/>
          </p:cNvPicPr>
          <p:nvPr/>
        </p:nvPicPr>
        <p:blipFill>
          <a:blip r:embed="rId31"/>
          <a:srcRect l="-38" r="-38"/>
          <a:stretch/>
        </p:blipFill>
        <p:spPr>
          <a:xfrm>
            <a:off x="6691579" y="5453482"/>
            <a:ext cx="1571854" cy="371246"/>
          </a:xfrm>
          <a:prstGeom prst="rect">
            <a:avLst/>
          </a:prstGeom>
        </p:spPr>
      </p:pic>
      <p:pic>
        <p:nvPicPr>
          <p:cNvPr id="59" name="Image 29" descr="preencoded.png"/>
          <p:cNvPicPr>
            <a:picLocks noChangeAspect="1"/>
          </p:cNvPicPr>
          <p:nvPr/>
        </p:nvPicPr>
        <p:blipFill>
          <a:blip r:embed="rId32"/>
          <a:srcRect l="-21233" r="-21233"/>
          <a:stretch/>
        </p:blipFill>
        <p:spPr>
          <a:xfrm>
            <a:off x="6853428" y="5572354"/>
            <a:ext cx="190195" cy="133502"/>
          </a:xfrm>
          <a:prstGeom prst="rect">
            <a:avLst/>
          </a:prstGeom>
        </p:spPr>
      </p:pic>
      <p:sp>
        <p:nvSpPr>
          <p:cNvPr id="60" name="Text 28"/>
          <p:cNvSpPr txBox="1"/>
          <p:nvPr/>
        </p:nvSpPr>
        <p:spPr>
          <a:xfrm>
            <a:off x="7139635" y="5453482"/>
            <a:ext cx="1019556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0E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Apache Airflow</a:t>
            </a:r>
            <a:endParaRPr lang="en-US" sz="1000" dirty="0"/>
          </a:p>
        </p:txBody>
      </p:sp>
      <p:sp>
        <p:nvSpPr>
          <p:cNvPr id="61" name="Shape 29"/>
          <p:cNvSpPr/>
          <p:nvPr/>
        </p:nvSpPr>
        <p:spPr>
          <a:xfrm>
            <a:off x="3657600" y="5639105"/>
            <a:ext cx="114300" cy="114300"/>
          </a:xfrm>
          <a:prstGeom prst="ellipse">
            <a:avLst/>
          </a:prstGeom>
          <a:solidFill>
            <a:srgbClr val="00B894"/>
          </a:solidFill>
          <a:ln w="25400">
            <a:solidFill>
              <a:srgbClr val="1A1F3A"/>
            </a:solidFill>
            <a:prstDash val="solid"/>
          </a:ln>
          <a:effectLst>
            <a:outerShdw blurRad="101600" dist="12700" dir="16200000" algn="bl" rotWithShape="0">
              <a:srgbClr val="00B894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2" name="Text 30"/>
          <p:cNvSpPr txBox="1"/>
          <p:nvPr/>
        </p:nvSpPr>
        <p:spPr>
          <a:xfrm>
            <a:off x="2134210" y="5383987"/>
            <a:ext cx="120152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Data Layer</a:t>
            </a:r>
            <a:endParaRPr lang="en-US" sz="1500" dirty="0"/>
          </a:p>
        </p:txBody>
      </p:sp>
      <p:sp>
        <p:nvSpPr>
          <p:cNvPr id="63" name="Text 31"/>
          <p:cNvSpPr txBox="1"/>
          <p:nvPr/>
        </p:nvSpPr>
        <p:spPr>
          <a:xfrm>
            <a:off x="1796796" y="5707685"/>
            <a:ext cx="1541678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900" dirty="0">
                <a:solidFill>
                  <a:srgbClr val="FFFFFF">
                    <a:alpha val="5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 정보 &amp; 벡터 저장소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0FEE6-9FEA-0090-688E-66D05D775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2C5760B-1299-FD68-525B-BD86E6A02BDC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F3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C818172-D198-AB7A-1A4F-5B6A33EA3816}"/>
              </a:ext>
            </a:extLst>
          </p:cNvPr>
          <p:cNvSpPr/>
          <p:nvPr/>
        </p:nvSpPr>
        <p:spPr>
          <a:xfrm>
            <a:off x="761695" y="571500"/>
            <a:ext cx="57607" cy="72420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064E323-C07C-5199-3641-BD95AD306357}"/>
              </a:ext>
            </a:extLst>
          </p:cNvPr>
          <p:cNvSpPr txBox="1"/>
          <p:nvPr/>
        </p:nvSpPr>
        <p:spPr>
          <a:xfrm>
            <a:off x="1047902" y="571500"/>
            <a:ext cx="10687507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</a:t>
            </a:r>
            <a:r>
              <a:rPr lang="en-US" sz="2700" b="1" kern="0" spc="-67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아키텍처</a:t>
            </a: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플로우</a:t>
            </a:r>
            <a:endParaRPr lang="en-US" sz="2700" dirty="0"/>
          </a:p>
        </p:txBody>
      </p:sp>
      <p:pic>
        <p:nvPicPr>
          <p:cNvPr id="68" name="그림 67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085E40-9276-F528-66B4-D63BE847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765"/>
          <a:stretch>
            <a:fillRect/>
          </a:stretch>
        </p:blipFill>
        <p:spPr>
          <a:xfrm>
            <a:off x="1501140" y="1812812"/>
            <a:ext cx="9459038" cy="423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1537C-94E6-FD19-B681-9EBD07036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DA27F33-F344-E716-8FD8-443D3DEE1A76}"/>
              </a:ext>
            </a:extLst>
          </p:cNvPr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F3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7824DD8-84F0-5D4F-B2BB-4B641E292BB1}"/>
              </a:ext>
            </a:extLst>
          </p:cNvPr>
          <p:cNvSpPr/>
          <p:nvPr/>
        </p:nvSpPr>
        <p:spPr>
          <a:xfrm>
            <a:off x="761695" y="571500"/>
            <a:ext cx="57607" cy="72420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B13486D-7FE7-556E-68C9-4A350E96F259}"/>
              </a:ext>
            </a:extLst>
          </p:cNvPr>
          <p:cNvSpPr txBox="1"/>
          <p:nvPr/>
        </p:nvSpPr>
        <p:spPr>
          <a:xfrm>
            <a:off x="1047902" y="571500"/>
            <a:ext cx="10687507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</a:t>
            </a:r>
            <a:r>
              <a:rPr lang="en-US" altLang="ko-KR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UI </a:t>
            </a:r>
            <a:r>
              <a:rPr lang="ko-KR" alt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예시</a:t>
            </a:r>
            <a:endParaRPr lang="en-US" sz="2700" dirty="0"/>
          </a:p>
        </p:txBody>
      </p:sp>
      <p:pic>
        <p:nvPicPr>
          <p:cNvPr id="2050" name="Picture 2" descr="Urban Renewal Decision Support Dashboard - Professional Gray Theme">
            <a:extLst>
              <a:ext uri="{FF2B5EF4-FFF2-40B4-BE49-F238E27FC236}">
                <a16:creationId xmlns:a16="http://schemas.microsoft.com/office/drawing/2014/main" id="{8C540B17-9D9E-908D-4ABB-215AF7D69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72" y="1295705"/>
            <a:ext cx="9506768" cy="530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hlinkClick r:id="rId4"/>
            <a:extLst>
              <a:ext uri="{FF2B5EF4-FFF2-40B4-BE49-F238E27FC236}">
                <a16:creationId xmlns:a16="http://schemas.microsoft.com/office/drawing/2014/main" id="{AF1DF3BF-AA3F-8047-499D-E80E0A14CA50}"/>
              </a:ext>
            </a:extLst>
          </p:cNvPr>
          <p:cNvSpPr/>
          <p:nvPr/>
        </p:nvSpPr>
        <p:spPr>
          <a:xfrm>
            <a:off x="9654540" y="545666"/>
            <a:ext cx="1371600" cy="432971"/>
          </a:xfrm>
          <a:prstGeom prst="roundRect">
            <a:avLst>
              <a:gd name="adj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44342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F3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761695" y="571500"/>
            <a:ext cx="57607" cy="72420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1047902" y="571500"/>
            <a:ext cx="10687507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타겟별 가치 제안</a:t>
            </a:r>
            <a:endParaRPr lang="en-US" sz="2700" dirty="0"/>
          </a:p>
        </p:txBody>
      </p:sp>
      <p:sp>
        <p:nvSpPr>
          <p:cNvPr id="5" name="Text 3"/>
          <p:cNvSpPr txBox="1"/>
          <p:nvPr/>
        </p:nvSpPr>
        <p:spPr>
          <a:xfrm>
            <a:off x="1047902" y="1028700"/>
            <a:ext cx="1057320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9CA3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이해관계자 맞춤형 효용 및 기대 효과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-2" r="-2"/>
          <a:stretch/>
        </p:blipFill>
        <p:spPr>
          <a:xfrm>
            <a:off x="761695" y="2124151"/>
            <a:ext cx="3305556" cy="381030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t="-90" b="-90"/>
          <a:stretch/>
        </p:blipFill>
        <p:spPr>
          <a:xfrm>
            <a:off x="2126894" y="2000707"/>
            <a:ext cx="580644" cy="267005"/>
          </a:xfrm>
          <a:prstGeom prst="rect">
            <a:avLst/>
          </a:prstGeom>
        </p:spPr>
      </p:pic>
      <p:sp>
        <p:nvSpPr>
          <p:cNvPr id="8" name="Text 4"/>
          <p:cNvSpPr txBox="1"/>
          <p:nvPr/>
        </p:nvSpPr>
        <p:spPr>
          <a:xfrm>
            <a:off x="2250338" y="2048256"/>
            <a:ext cx="3337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kern="0" spc="75" dirty="0">
                <a:solidFill>
                  <a:srgbClr val="A0AE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B2B</a:t>
            </a:r>
            <a:endParaRPr lang="en-US" sz="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31797" y="2514600"/>
            <a:ext cx="761695" cy="76169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 l="-90" r="-90"/>
          <a:stretch/>
        </p:blipFill>
        <p:spPr>
          <a:xfrm>
            <a:off x="2222906" y="2743200"/>
            <a:ext cx="381305" cy="304495"/>
          </a:xfrm>
          <a:prstGeom prst="rect">
            <a:avLst/>
          </a:prstGeom>
        </p:spPr>
      </p:pic>
      <p:sp>
        <p:nvSpPr>
          <p:cNvPr id="11" name="Text 5"/>
          <p:cNvSpPr txBox="1"/>
          <p:nvPr/>
        </p:nvSpPr>
        <p:spPr>
          <a:xfrm>
            <a:off x="1612087" y="3562502"/>
            <a:ext cx="16093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정비사업 조합</a:t>
            </a:r>
            <a:endParaRPr lang="en-US" sz="18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rcRect t="-43" b="-43"/>
          <a:stretch/>
        </p:blipFill>
        <p:spPr>
          <a:xfrm>
            <a:off x="1057046" y="4172407"/>
            <a:ext cx="133502" cy="152705"/>
          </a:xfrm>
          <a:prstGeom prst="rect">
            <a:avLst/>
          </a:prstGeom>
        </p:spPr>
      </p:pic>
      <p:sp>
        <p:nvSpPr>
          <p:cNvPr id="13" name="Text 6"/>
          <p:cNvSpPr txBox="1"/>
          <p:nvPr/>
        </p:nvSpPr>
        <p:spPr>
          <a:xfrm>
            <a:off x="1304849" y="4134002"/>
            <a:ext cx="4992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3일 내</a:t>
            </a:r>
            <a:endParaRPr lang="en-US" sz="1200" dirty="0"/>
          </a:p>
        </p:txBody>
      </p:sp>
      <p:sp>
        <p:nvSpPr>
          <p:cNvPr id="14" name="Text 7"/>
          <p:cNvSpPr txBox="1"/>
          <p:nvPr/>
        </p:nvSpPr>
        <p:spPr>
          <a:xfrm>
            <a:off x="1718158" y="4134002"/>
            <a:ext cx="7287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분담금 및</a:t>
            </a:r>
            <a:endParaRPr lang="en-US" sz="1200" dirty="0"/>
          </a:p>
        </p:txBody>
      </p:sp>
      <p:sp>
        <p:nvSpPr>
          <p:cNvPr id="15" name="Text 8"/>
          <p:cNvSpPr txBox="1"/>
          <p:nvPr/>
        </p:nvSpPr>
        <p:spPr>
          <a:xfrm>
            <a:off x="1304849" y="4362602"/>
            <a:ext cx="12938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사업성 자동 산출</a:t>
            </a:r>
            <a:endParaRPr lang="en-US" sz="12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rcRect t="-43" b="-43"/>
          <a:stretch/>
        </p:blipFill>
        <p:spPr>
          <a:xfrm>
            <a:off x="1057046" y="4781398"/>
            <a:ext cx="133502" cy="152705"/>
          </a:xfrm>
          <a:prstGeom prst="rect">
            <a:avLst/>
          </a:prstGeom>
        </p:spPr>
      </p:pic>
      <p:sp>
        <p:nvSpPr>
          <p:cNvPr id="17" name="Text 9"/>
          <p:cNvSpPr txBox="1"/>
          <p:nvPr/>
        </p:nvSpPr>
        <p:spPr>
          <a:xfrm>
            <a:off x="1304849" y="4743907"/>
            <a:ext cx="8833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</a:t>
            </a:r>
            <a:endParaRPr lang="en-US" sz="1200" dirty="0"/>
          </a:p>
        </p:txBody>
      </p:sp>
      <p:sp>
        <p:nvSpPr>
          <p:cNvPr id="18" name="Text 10"/>
          <p:cNvSpPr txBox="1"/>
          <p:nvPr/>
        </p:nvSpPr>
        <p:spPr>
          <a:xfrm>
            <a:off x="1304849" y="4972507"/>
            <a:ext cx="13341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주민 설득 리포트</a:t>
            </a:r>
            <a:endParaRPr lang="en-US" sz="1200" dirty="0"/>
          </a:p>
        </p:txBody>
      </p:sp>
      <p:sp>
        <p:nvSpPr>
          <p:cNvPr id="19" name="Text 11"/>
          <p:cNvSpPr txBox="1"/>
          <p:nvPr/>
        </p:nvSpPr>
        <p:spPr>
          <a:xfrm>
            <a:off x="2371954" y="4972507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제공</a:t>
            </a:r>
            <a:endParaRPr lang="en-US" sz="12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8"/>
          <a:srcRect l="-2" r="-2"/>
          <a:stretch/>
        </p:blipFill>
        <p:spPr>
          <a:xfrm>
            <a:off x="8128102" y="2124151"/>
            <a:ext cx="3305556" cy="3810305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4"/>
          <a:srcRect t="-90" b="-90"/>
          <a:stretch/>
        </p:blipFill>
        <p:spPr>
          <a:xfrm>
            <a:off x="9492386" y="2000707"/>
            <a:ext cx="580644" cy="267005"/>
          </a:xfrm>
          <a:prstGeom prst="rect">
            <a:avLst/>
          </a:prstGeom>
        </p:spPr>
      </p:pic>
      <p:sp>
        <p:nvSpPr>
          <p:cNvPr id="22" name="Text 12"/>
          <p:cNvSpPr txBox="1"/>
          <p:nvPr/>
        </p:nvSpPr>
        <p:spPr>
          <a:xfrm>
            <a:off x="9616745" y="2048256"/>
            <a:ext cx="3337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kern="0" spc="75" dirty="0">
                <a:solidFill>
                  <a:srgbClr val="A0AE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B2B</a:t>
            </a:r>
            <a:endParaRPr lang="en-US" sz="90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98203" y="2514600"/>
            <a:ext cx="761695" cy="761695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626803" y="2743200"/>
            <a:ext cx="304495" cy="304495"/>
          </a:xfrm>
          <a:prstGeom prst="rect">
            <a:avLst/>
          </a:prstGeom>
        </p:spPr>
      </p:pic>
      <p:sp>
        <p:nvSpPr>
          <p:cNvPr id="25" name="Text 13"/>
          <p:cNvSpPr txBox="1"/>
          <p:nvPr/>
        </p:nvSpPr>
        <p:spPr>
          <a:xfrm>
            <a:off x="9096451" y="3562502"/>
            <a:ext cx="136702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신탁/시공사</a:t>
            </a:r>
            <a:endParaRPr lang="en-US" sz="180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7"/>
          <a:srcRect t="-43" b="-43"/>
          <a:stretch/>
        </p:blipFill>
        <p:spPr>
          <a:xfrm>
            <a:off x="8423453" y="4172407"/>
            <a:ext cx="133502" cy="152705"/>
          </a:xfrm>
          <a:prstGeom prst="rect">
            <a:avLst/>
          </a:prstGeom>
        </p:spPr>
      </p:pic>
      <p:sp>
        <p:nvSpPr>
          <p:cNvPr id="27" name="Text 14"/>
          <p:cNvSpPr txBox="1"/>
          <p:nvPr/>
        </p:nvSpPr>
        <p:spPr>
          <a:xfrm>
            <a:off x="8671255" y="4134002"/>
            <a:ext cx="12938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사업성 없는 현장</a:t>
            </a:r>
            <a:endParaRPr lang="en-US" sz="1200" dirty="0"/>
          </a:p>
        </p:txBody>
      </p:sp>
      <p:sp>
        <p:nvSpPr>
          <p:cNvPr id="28" name="Text 15"/>
          <p:cNvSpPr txBox="1"/>
          <p:nvPr/>
        </p:nvSpPr>
        <p:spPr>
          <a:xfrm>
            <a:off x="8671255" y="4362602"/>
            <a:ext cx="14959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사전 리스크 필터링</a:t>
            </a:r>
            <a:endParaRPr lang="en-US" sz="1200" dirty="0"/>
          </a:p>
        </p:txBody>
      </p:sp>
      <p:pic>
        <p:nvPicPr>
          <p:cNvPr id="29" name="Image 11" descr="preencoded.png"/>
          <p:cNvPicPr>
            <a:picLocks noChangeAspect="1"/>
          </p:cNvPicPr>
          <p:nvPr/>
        </p:nvPicPr>
        <p:blipFill>
          <a:blip r:embed="rId7"/>
          <a:srcRect t="-43" b="-43"/>
          <a:stretch/>
        </p:blipFill>
        <p:spPr>
          <a:xfrm>
            <a:off x="8423453" y="4781398"/>
            <a:ext cx="133502" cy="152705"/>
          </a:xfrm>
          <a:prstGeom prst="rect">
            <a:avLst/>
          </a:prstGeom>
        </p:spPr>
      </p:pic>
      <p:sp>
        <p:nvSpPr>
          <p:cNvPr id="30" name="Text 16"/>
          <p:cNvSpPr txBox="1"/>
          <p:nvPr/>
        </p:nvSpPr>
        <p:spPr>
          <a:xfrm>
            <a:off x="8671255" y="4743907"/>
            <a:ext cx="11978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수주 포트폴리오</a:t>
            </a:r>
            <a:endParaRPr lang="en-US" sz="1200" dirty="0"/>
          </a:p>
        </p:txBody>
      </p:sp>
      <p:sp>
        <p:nvSpPr>
          <p:cNvPr id="31" name="Text 17"/>
          <p:cNvSpPr txBox="1"/>
          <p:nvPr/>
        </p:nvSpPr>
        <p:spPr>
          <a:xfrm>
            <a:off x="8671255" y="4972507"/>
            <a:ext cx="10725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>
                    <a:alpha val="7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수익성 최적화</a:t>
            </a:r>
            <a:endParaRPr lang="en-US" sz="12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907B3A6-3FE3-D2AA-041B-9B93A4143B33}"/>
              </a:ext>
            </a:extLst>
          </p:cNvPr>
          <p:cNvSpPr/>
          <p:nvPr/>
        </p:nvSpPr>
        <p:spPr>
          <a:xfrm>
            <a:off x="4399179" y="1971598"/>
            <a:ext cx="3558845" cy="4324198"/>
          </a:xfrm>
          <a:prstGeom prst="roundRect">
            <a:avLst>
              <a:gd name="adj" fmla="val 4462"/>
            </a:avLst>
          </a:prstGeom>
          <a:solidFill>
            <a:srgbClr val="FF9F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C01AAD1-A3A0-B591-303F-68498CE7C000}"/>
              </a:ext>
            </a:extLst>
          </p:cNvPr>
          <p:cNvGrpSpPr/>
          <p:nvPr/>
        </p:nvGrpSpPr>
        <p:grpSpPr>
          <a:xfrm>
            <a:off x="4313225" y="1735531"/>
            <a:ext cx="3571646" cy="4457701"/>
            <a:chOff x="4313225" y="1735531"/>
            <a:chExt cx="3571646" cy="4457701"/>
          </a:xfrm>
        </p:grpSpPr>
        <p:pic>
          <p:nvPicPr>
            <p:cNvPr id="32" name="Image 12" descr="preencoded.png"/>
            <p:cNvPicPr>
              <a:picLocks noChangeAspect="1"/>
            </p:cNvPicPr>
            <p:nvPr/>
          </p:nvPicPr>
          <p:blipFill>
            <a:blip r:embed="rId10"/>
            <a:srcRect t="-1" b="-1"/>
            <a:stretch/>
          </p:blipFill>
          <p:spPr>
            <a:xfrm>
              <a:off x="4313225" y="1869034"/>
              <a:ext cx="3571646" cy="4324198"/>
            </a:xfrm>
            <a:prstGeom prst="rect">
              <a:avLst/>
            </a:prstGeom>
          </p:spPr>
        </p:pic>
        <p:sp>
          <p:nvSpPr>
            <p:cNvPr id="33" name="Shape 18"/>
            <p:cNvSpPr/>
            <p:nvPr/>
          </p:nvSpPr>
          <p:spPr>
            <a:xfrm>
              <a:off x="5684825" y="2290572"/>
              <a:ext cx="828446" cy="362102"/>
            </a:xfrm>
            <a:prstGeom prst="roundRect">
              <a:avLst>
                <a:gd name="adj" fmla="val 132908"/>
              </a:avLst>
            </a:prstGeom>
            <a:solidFill>
              <a:srgbClr val="FF9F43"/>
            </a:solidFill>
            <a:ln w="12700">
              <a:solidFill>
                <a:srgbClr val="FFFFFF">
                  <a:alpha val="0"/>
                </a:srgbClr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34" name="Image 13" descr="preencoded.png"/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916168" y="2290572"/>
              <a:ext cx="362102" cy="362102"/>
            </a:xfrm>
            <a:prstGeom prst="rect">
              <a:avLst/>
            </a:prstGeom>
          </p:spPr>
        </p:pic>
        <p:sp>
          <p:nvSpPr>
            <p:cNvPr id="35" name="Text 19"/>
            <p:cNvSpPr txBox="1"/>
            <p:nvPr/>
          </p:nvSpPr>
          <p:spPr>
            <a:xfrm>
              <a:off x="5237683" y="2958998"/>
              <a:ext cx="1718158" cy="4389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2100" b="1" dirty="0">
                  <a:solidFill>
                    <a:srgbClr val="FFFFF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지방자치단체</a:t>
              </a:r>
              <a:endParaRPr lang="en-US" sz="2100" dirty="0"/>
            </a:p>
          </p:txBody>
        </p:sp>
        <p:pic>
          <p:nvPicPr>
            <p:cNvPr id="36" name="Image 14" descr="preencoded.png"/>
            <p:cNvPicPr>
              <a:picLocks noChangeAspect="1"/>
            </p:cNvPicPr>
            <p:nvPr/>
          </p:nvPicPr>
          <p:blipFill>
            <a:blip r:embed="rId12"/>
            <a:srcRect l="-1663" r="-1663"/>
            <a:stretch/>
          </p:blipFill>
          <p:spPr>
            <a:xfrm>
              <a:off x="4631436" y="3740810"/>
              <a:ext cx="181051" cy="200254"/>
            </a:xfrm>
            <a:prstGeom prst="rect">
              <a:avLst/>
            </a:prstGeom>
          </p:spPr>
        </p:pic>
        <p:pic>
          <p:nvPicPr>
            <p:cNvPr id="37" name="Image 15" descr="preencoded.png"/>
            <p:cNvPicPr>
              <a:picLocks noChangeAspect="1"/>
            </p:cNvPicPr>
            <p:nvPr/>
          </p:nvPicPr>
          <p:blipFill>
            <a:blip r:embed="rId12"/>
            <a:srcRect l="-1663" r="-1663"/>
            <a:stretch/>
          </p:blipFill>
          <p:spPr>
            <a:xfrm>
              <a:off x="4631436" y="4502506"/>
              <a:ext cx="181051" cy="200254"/>
            </a:xfrm>
            <a:prstGeom prst="rect">
              <a:avLst/>
            </a:prstGeom>
          </p:spPr>
        </p:pic>
        <p:pic>
          <p:nvPicPr>
            <p:cNvPr id="38" name="Image 16" descr="preencoded.png"/>
            <p:cNvPicPr>
              <a:picLocks noChangeAspect="1"/>
            </p:cNvPicPr>
            <p:nvPr/>
          </p:nvPicPr>
          <p:blipFill>
            <a:blip r:embed="rId12"/>
            <a:srcRect l="-1663" r="-1663"/>
            <a:stretch/>
          </p:blipFill>
          <p:spPr>
            <a:xfrm>
              <a:off x="4631436" y="5263286"/>
              <a:ext cx="181051" cy="200254"/>
            </a:xfrm>
            <a:prstGeom prst="rect">
              <a:avLst/>
            </a:prstGeom>
          </p:spPr>
        </p:pic>
        <p:sp>
          <p:nvSpPr>
            <p:cNvPr id="39" name="Text 20"/>
            <p:cNvSpPr txBox="1"/>
            <p:nvPr/>
          </p:nvSpPr>
          <p:spPr>
            <a:xfrm>
              <a:off x="4930445" y="3699662"/>
              <a:ext cx="1818742" cy="2770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300" dirty="0">
                  <a:solidFill>
                    <a:srgbClr val="FFFFFF">
                      <a:alpha val="90000"/>
                    </a:srgb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정비 우선순위 선정의</a:t>
              </a:r>
              <a:endParaRPr lang="en-US" sz="1300" dirty="0"/>
            </a:p>
          </p:txBody>
        </p:sp>
        <p:sp>
          <p:nvSpPr>
            <p:cNvPr id="40" name="Text 21"/>
            <p:cNvSpPr txBox="1"/>
            <p:nvPr/>
          </p:nvSpPr>
          <p:spPr>
            <a:xfrm>
              <a:off x="4930445" y="3977640"/>
              <a:ext cx="1507846" cy="2770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300" b="1" dirty="0">
                  <a:solidFill>
                    <a:srgbClr val="FFFFFF">
                      <a:alpha val="90000"/>
                    </a:srgb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객관적 행정 근거</a:t>
              </a:r>
              <a:endParaRPr lang="en-US" sz="1300" dirty="0"/>
            </a:p>
          </p:txBody>
        </p:sp>
        <p:sp>
          <p:nvSpPr>
            <p:cNvPr id="41" name="Text 22"/>
            <p:cNvSpPr txBox="1"/>
            <p:nvPr/>
          </p:nvSpPr>
          <p:spPr>
            <a:xfrm>
              <a:off x="6226150" y="3977640"/>
              <a:ext cx="476402" cy="2770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300" dirty="0">
                  <a:solidFill>
                    <a:srgbClr val="FFFFFF">
                      <a:alpha val="90000"/>
                    </a:srgb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확보</a:t>
              </a:r>
              <a:endParaRPr lang="en-US" sz="1300" dirty="0"/>
            </a:p>
          </p:txBody>
        </p:sp>
        <p:sp>
          <p:nvSpPr>
            <p:cNvPr id="42" name="Text 23"/>
            <p:cNvSpPr txBox="1"/>
            <p:nvPr/>
          </p:nvSpPr>
          <p:spPr>
            <a:xfrm>
              <a:off x="4930445" y="4461358"/>
              <a:ext cx="1466698" cy="2770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300" dirty="0">
                  <a:solidFill>
                    <a:srgbClr val="FFFFFF">
                      <a:alpha val="90000"/>
                    </a:srgb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예산 집행 효율성</a:t>
              </a:r>
              <a:endParaRPr lang="en-US" sz="1300" dirty="0"/>
            </a:p>
          </p:txBody>
        </p:sp>
        <p:sp>
          <p:nvSpPr>
            <p:cNvPr id="43" name="Text 24"/>
            <p:cNvSpPr txBox="1"/>
            <p:nvPr/>
          </p:nvSpPr>
          <p:spPr>
            <a:xfrm>
              <a:off x="6278270" y="4461358"/>
              <a:ext cx="866851" cy="2770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300" b="1" dirty="0">
                  <a:solidFill>
                    <a:srgbClr val="FFFFFF">
                      <a:alpha val="90000"/>
                    </a:srgb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25% 향상</a:t>
              </a:r>
              <a:endParaRPr lang="en-US" sz="1300" dirty="0"/>
            </a:p>
          </p:txBody>
        </p:sp>
        <p:sp>
          <p:nvSpPr>
            <p:cNvPr id="44" name="Text 25"/>
            <p:cNvSpPr txBox="1"/>
            <p:nvPr/>
          </p:nvSpPr>
          <p:spPr>
            <a:xfrm>
              <a:off x="4930445" y="4738421"/>
              <a:ext cx="1392631" cy="2770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300" dirty="0">
                  <a:solidFill>
                    <a:srgbClr val="FFFFFF">
                      <a:alpha val="90000"/>
                    </a:srgb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(중복투자 방지)</a:t>
              </a:r>
              <a:endParaRPr lang="en-US" sz="1300" dirty="0"/>
            </a:p>
          </p:txBody>
        </p:sp>
        <p:sp>
          <p:nvSpPr>
            <p:cNvPr id="45" name="Text 26"/>
            <p:cNvSpPr txBox="1"/>
            <p:nvPr/>
          </p:nvSpPr>
          <p:spPr>
            <a:xfrm>
              <a:off x="4930445" y="5222138"/>
              <a:ext cx="1718158" cy="2770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300" dirty="0">
                  <a:solidFill>
                    <a:srgbClr val="FFFFFF">
                      <a:alpha val="90000"/>
                    </a:srgb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정책 시뮬레이션으로</a:t>
              </a:r>
              <a:endParaRPr lang="en-US" sz="1300" dirty="0"/>
            </a:p>
          </p:txBody>
        </p:sp>
        <p:sp>
          <p:nvSpPr>
            <p:cNvPr id="46" name="Text 27"/>
            <p:cNvSpPr txBox="1"/>
            <p:nvPr/>
          </p:nvSpPr>
          <p:spPr>
            <a:xfrm>
              <a:off x="4930445" y="5500116"/>
              <a:ext cx="1324051" cy="27706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300" b="1" dirty="0">
                  <a:solidFill>
                    <a:srgbClr val="FFFFFF">
                      <a:alpha val="90000"/>
                    </a:srgb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민원 사전 예방</a:t>
              </a:r>
              <a:endParaRPr lang="en-US" sz="1300" dirty="0"/>
            </a:p>
          </p:txBody>
        </p:sp>
        <p:pic>
          <p:nvPicPr>
            <p:cNvPr id="47" name="Image 17" descr="preencoded.png"/>
            <p:cNvPicPr>
              <a:picLocks noChangeAspect="1"/>
            </p:cNvPicPr>
            <p:nvPr/>
          </p:nvPicPr>
          <p:blipFill>
            <a:blip r:embed="rId13"/>
            <a:srcRect t="-13" b="-13"/>
            <a:stretch/>
          </p:blipFill>
          <p:spPr>
            <a:xfrm>
              <a:off x="5298948" y="1735531"/>
              <a:ext cx="1600200" cy="295351"/>
            </a:xfrm>
            <a:prstGeom prst="rect">
              <a:avLst/>
            </a:prstGeom>
          </p:spPr>
        </p:pic>
        <p:sp>
          <p:nvSpPr>
            <p:cNvPr id="48" name="Text 28"/>
            <p:cNvSpPr txBox="1"/>
            <p:nvPr/>
          </p:nvSpPr>
          <p:spPr>
            <a:xfrm>
              <a:off x="5394046" y="1786738"/>
              <a:ext cx="1407262" cy="18105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900" b="1" kern="0" spc="75" dirty="0">
                  <a:solidFill>
                    <a:srgbClr val="FF9F43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B2G (Main Target)</a:t>
              </a:r>
              <a:endParaRPr lang="en-US" sz="9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F3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761695" y="571500"/>
            <a:ext cx="57607" cy="72420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 txBox="1"/>
          <p:nvPr/>
        </p:nvSpPr>
        <p:spPr>
          <a:xfrm>
            <a:off x="1047902" y="571500"/>
            <a:ext cx="10573207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kern="0" spc="-67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실행 전략 &amp; ROI</a:t>
            </a:r>
            <a:endParaRPr lang="en-US" sz="2700" dirty="0"/>
          </a:p>
        </p:txBody>
      </p:sp>
      <p:sp>
        <p:nvSpPr>
          <p:cNvPr id="5" name="Text 3"/>
          <p:cNvSpPr txBox="1"/>
          <p:nvPr/>
        </p:nvSpPr>
        <p:spPr>
          <a:xfrm>
            <a:off x="1047902" y="1028700"/>
            <a:ext cx="1057320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9CA3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단계별 확산 로드맵 및 기대 성과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1695" y="1676095"/>
            <a:ext cx="10668305" cy="2352751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723644" y="2842870"/>
            <a:ext cx="8744407" cy="19202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 t="-1087" b="-1087"/>
          <a:stretch/>
        </p:blipFill>
        <p:spPr>
          <a:xfrm>
            <a:off x="4238244" y="2766974"/>
            <a:ext cx="105156" cy="171907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rcRect t="-1087" b="-1087"/>
          <a:stretch/>
        </p:blipFill>
        <p:spPr>
          <a:xfrm>
            <a:off x="7848295" y="2766974"/>
            <a:ext cx="105156" cy="171907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1695" y="4315054"/>
            <a:ext cx="2057400" cy="251460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rcRect l="-133" r="-133"/>
          <a:stretch/>
        </p:blipFill>
        <p:spPr>
          <a:xfrm>
            <a:off x="1700784" y="5043830"/>
            <a:ext cx="171907" cy="228600"/>
          </a:xfrm>
          <a:prstGeom prst="rect">
            <a:avLst/>
          </a:prstGeom>
        </p:spPr>
      </p:pic>
      <p:sp>
        <p:nvSpPr>
          <p:cNvPr id="12" name="Text 5"/>
          <p:cNvSpPr txBox="1"/>
          <p:nvPr/>
        </p:nvSpPr>
        <p:spPr>
          <a:xfrm>
            <a:off x="1256386" y="5424221"/>
            <a:ext cx="571500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00B89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</a:t>
            </a:r>
            <a:endParaRPr lang="en-US" sz="3100" dirty="0"/>
          </a:p>
        </p:txBody>
      </p:sp>
      <p:sp>
        <p:nvSpPr>
          <p:cNvPr id="13" name="Text 6"/>
          <p:cNvSpPr txBox="1"/>
          <p:nvPr/>
        </p:nvSpPr>
        <p:spPr>
          <a:xfrm>
            <a:off x="1819656" y="5453482"/>
            <a:ext cx="295351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89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sz="18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rcRect l="-1773" r="-1773"/>
          <a:stretch/>
        </p:blipFill>
        <p:spPr>
          <a:xfrm>
            <a:off x="2145182" y="5538521"/>
            <a:ext cx="133502" cy="171907"/>
          </a:xfrm>
          <a:prstGeom prst="rect">
            <a:avLst/>
          </a:prstGeom>
        </p:spPr>
      </p:pic>
      <p:sp>
        <p:nvSpPr>
          <p:cNvPr id="15" name="Text 7"/>
          <p:cNvSpPr txBox="1"/>
          <p:nvPr/>
        </p:nvSpPr>
        <p:spPr>
          <a:xfrm>
            <a:off x="1293876" y="5900623"/>
            <a:ext cx="99395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검토 기간 단축</a:t>
            </a:r>
            <a:endParaRPr lang="en-US" sz="100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01061" y="4315054"/>
            <a:ext cx="2057400" cy="251460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911803" y="5043830"/>
            <a:ext cx="228600" cy="228600"/>
          </a:xfrm>
          <a:prstGeom prst="rect">
            <a:avLst/>
          </a:prstGeom>
        </p:spPr>
      </p:pic>
      <p:sp>
        <p:nvSpPr>
          <p:cNvPr id="18" name="Text 8"/>
          <p:cNvSpPr txBox="1"/>
          <p:nvPr/>
        </p:nvSpPr>
        <p:spPr>
          <a:xfrm>
            <a:off x="3495751" y="5424221"/>
            <a:ext cx="571500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00B89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</a:t>
            </a:r>
            <a:endParaRPr lang="en-US" sz="3100" dirty="0"/>
          </a:p>
        </p:txBody>
      </p:sp>
      <p:sp>
        <p:nvSpPr>
          <p:cNvPr id="19" name="Text 9"/>
          <p:cNvSpPr txBox="1"/>
          <p:nvPr/>
        </p:nvSpPr>
        <p:spPr>
          <a:xfrm>
            <a:off x="4059022" y="5453482"/>
            <a:ext cx="295351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00B89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sz="180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9"/>
          <a:srcRect l="-1773" r="-1773"/>
          <a:stretch/>
        </p:blipFill>
        <p:spPr>
          <a:xfrm>
            <a:off x="4384548" y="5538521"/>
            <a:ext cx="133502" cy="171907"/>
          </a:xfrm>
          <a:prstGeom prst="rect">
            <a:avLst/>
          </a:prstGeom>
        </p:spPr>
      </p:pic>
      <p:sp>
        <p:nvSpPr>
          <p:cNvPr id="21" name="Text 10"/>
          <p:cNvSpPr txBox="1"/>
          <p:nvPr/>
        </p:nvSpPr>
        <p:spPr>
          <a:xfrm>
            <a:off x="3460090" y="5900623"/>
            <a:ext cx="113111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예산 집행 효율성</a:t>
            </a:r>
            <a:endParaRPr lang="en-US" sz="100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240426" y="4315054"/>
            <a:ext cx="2057400" cy="251460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151169" y="5043830"/>
            <a:ext cx="228600" cy="228600"/>
          </a:xfrm>
          <a:prstGeom prst="rect">
            <a:avLst/>
          </a:prstGeom>
        </p:spPr>
      </p:pic>
      <p:sp>
        <p:nvSpPr>
          <p:cNvPr id="24" name="Text 11"/>
          <p:cNvSpPr txBox="1"/>
          <p:nvPr/>
        </p:nvSpPr>
        <p:spPr>
          <a:xfrm>
            <a:off x="5785409" y="5424221"/>
            <a:ext cx="819302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A0AE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Min</a:t>
            </a:r>
            <a:endParaRPr lang="en-US" sz="3100" dirty="0"/>
          </a:p>
        </p:txBody>
      </p:sp>
      <p:sp>
        <p:nvSpPr>
          <p:cNvPr id="25" name="Text 12"/>
          <p:cNvSpPr txBox="1"/>
          <p:nvPr/>
        </p:nvSpPr>
        <p:spPr>
          <a:xfrm>
            <a:off x="6604711" y="5453482"/>
            <a:ext cx="143561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A0AE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800" dirty="0"/>
          </a:p>
        </p:txBody>
      </p:sp>
      <p:sp>
        <p:nvSpPr>
          <p:cNvPr id="26" name="Text 13"/>
          <p:cNvSpPr txBox="1"/>
          <p:nvPr/>
        </p:nvSpPr>
        <p:spPr>
          <a:xfrm>
            <a:off x="5699455" y="5900623"/>
            <a:ext cx="113111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6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민원 발생 최소화</a:t>
            </a:r>
            <a:endParaRPr lang="en-US" sz="1000" dirty="0"/>
          </a:p>
        </p:txBody>
      </p:sp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2"/>
          <a:srcRect l="-3" r="-3"/>
          <a:stretch/>
        </p:blipFill>
        <p:spPr>
          <a:xfrm>
            <a:off x="7575804" y="4315054"/>
            <a:ext cx="3857854" cy="2514600"/>
          </a:xfrm>
          <a:prstGeom prst="rect">
            <a:avLst/>
          </a:prstGeom>
        </p:spPr>
      </p:pic>
      <p:sp>
        <p:nvSpPr>
          <p:cNvPr id="28" name="Shape 14"/>
          <p:cNvSpPr/>
          <p:nvPr/>
        </p:nvSpPr>
        <p:spPr>
          <a:xfrm>
            <a:off x="7575804" y="4315054"/>
            <a:ext cx="38405" cy="2495398"/>
          </a:xfrm>
          <a:prstGeom prst="rect">
            <a:avLst/>
          </a:prstGeom>
          <a:solidFill>
            <a:srgbClr val="FF9F43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 15"/>
          <p:cNvSpPr txBox="1"/>
          <p:nvPr/>
        </p:nvSpPr>
        <p:spPr>
          <a:xfrm>
            <a:off x="8157362" y="4610405"/>
            <a:ext cx="317205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9F4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공공 조달 전략 </a:t>
            </a:r>
            <a:endParaRPr lang="en-US" sz="1300" dirty="0"/>
          </a:p>
        </p:txBody>
      </p:sp>
      <p:pic>
        <p:nvPicPr>
          <p:cNvPr id="30" name="Image 12" descr="preencoded.png"/>
          <p:cNvPicPr>
            <a:picLocks noChangeAspect="1"/>
          </p:cNvPicPr>
          <p:nvPr/>
        </p:nvPicPr>
        <p:blipFill>
          <a:blip r:embed="rId13"/>
          <a:srcRect t="-842" b="-842"/>
          <a:stretch/>
        </p:blipFill>
        <p:spPr>
          <a:xfrm>
            <a:off x="7871155" y="4653382"/>
            <a:ext cx="190195" cy="171907"/>
          </a:xfrm>
          <a:prstGeom prst="rect">
            <a:avLst/>
          </a:prstGeom>
        </p:spPr>
      </p:pic>
      <p:sp>
        <p:nvSpPr>
          <p:cNvPr id="31" name="Shape 16"/>
          <p:cNvSpPr/>
          <p:nvPr/>
        </p:nvSpPr>
        <p:spPr>
          <a:xfrm>
            <a:off x="7871155" y="5057546"/>
            <a:ext cx="3267151" cy="448056"/>
          </a:xfrm>
          <a:prstGeom prst="roundRect">
            <a:avLst>
              <a:gd name="adj" fmla="val 34737"/>
            </a:avLst>
          </a:prstGeom>
          <a:solidFill>
            <a:srgbClr val="000000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2" name="Image 13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8022946" y="5202936"/>
            <a:ext cx="152705" cy="152705"/>
          </a:xfrm>
          <a:prstGeom prst="rect">
            <a:avLst/>
          </a:prstGeom>
        </p:spPr>
      </p:pic>
      <p:sp>
        <p:nvSpPr>
          <p:cNvPr id="33" name="Text 17"/>
          <p:cNvSpPr txBox="1"/>
          <p:nvPr/>
        </p:nvSpPr>
        <p:spPr>
          <a:xfrm>
            <a:off x="8289950" y="5057546"/>
            <a:ext cx="1733702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혁신제품 지정 (Fast Track)</a:t>
            </a:r>
            <a:endParaRPr lang="en-US" sz="1100" dirty="0"/>
          </a:p>
        </p:txBody>
      </p:sp>
      <p:sp>
        <p:nvSpPr>
          <p:cNvPr id="34" name="Shape 18"/>
          <p:cNvSpPr/>
          <p:nvPr/>
        </p:nvSpPr>
        <p:spPr>
          <a:xfrm>
            <a:off x="7871155" y="5652821"/>
            <a:ext cx="3267151" cy="448056"/>
          </a:xfrm>
          <a:prstGeom prst="roundRect">
            <a:avLst>
              <a:gd name="adj" fmla="val 34737"/>
            </a:avLst>
          </a:prstGeom>
          <a:solidFill>
            <a:srgbClr val="000000">
              <a:alpha val="20000"/>
            </a:srgbClr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5" name="Image 14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022946" y="5798210"/>
            <a:ext cx="152705" cy="152705"/>
          </a:xfrm>
          <a:prstGeom prst="rect">
            <a:avLst/>
          </a:prstGeom>
        </p:spPr>
      </p:pic>
      <p:sp>
        <p:nvSpPr>
          <p:cNvPr id="36" name="Text 19"/>
          <p:cNvSpPr txBox="1"/>
          <p:nvPr/>
        </p:nvSpPr>
        <p:spPr>
          <a:xfrm>
            <a:off x="8289950" y="5652821"/>
            <a:ext cx="1324051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CSAP 보안 인증 획득</a:t>
            </a:r>
            <a:endParaRPr lang="en-US" sz="1100" dirty="0"/>
          </a:p>
        </p:txBody>
      </p:sp>
      <p:sp>
        <p:nvSpPr>
          <p:cNvPr id="37" name="Text 20"/>
          <p:cNvSpPr txBox="1"/>
          <p:nvPr/>
        </p:nvSpPr>
        <p:spPr>
          <a:xfrm>
            <a:off x="7871155" y="6362395"/>
            <a:ext cx="23436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>
                    <a:alpha val="4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* 수의계약 근거 마련 및 도입 장벽 제거</a:t>
            </a:r>
            <a:endParaRPr lang="en-US" sz="900" dirty="0"/>
          </a:p>
        </p:txBody>
      </p:sp>
      <p:sp>
        <p:nvSpPr>
          <p:cNvPr id="38" name="Shape 21"/>
          <p:cNvSpPr/>
          <p:nvPr/>
        </p:nvSpPr>
        <p:spPr>
          <a:xfrm>
            <a:off x="1152144" y="1971446"/>
            <a:ext cx="2667305" cy="1762049"/>
          </a:xfrm>
          <a:prstGeom prst="rect">
            <a:avLst/>
          </a:prstGeom>
          <a:solidFill>
            <a:srgbClr val="1A1F3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9" name="Image 15" descr="preencoded.png"/>
          <p:cNvPicPr>
            <a:picLocks noChangeAspect="1"/>
          </p:cNvPicPr>
          <p:nvPr/>
        </p:nvPicPr>
        <p:blipFill>
          <a:blip r:embed="rId16"/>
          <a:srcRect t="-62" b="-62"/>
          <a:stretch/>
        </p:blipFill>
        <p:spPr>
          <a:xfrm>
            <a:off x="2123237" y="1971446"/>
            <a:ext cx="733349" cy="267005"/>
          </a:xfrm>
          <a:prstGeom prst="rect">
            <a:avLst/>
          </a:prstGeom>
        </p:spPr>
      </p:pic>
      <p:pic>
        <p:nvPicPr>
          <p:cNvPr id="40" name="Image 16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2409444" y="2391156"/>
            <a:ext cx="152705" cy="152705"/>
          </a:xfrm>
          <a:prstGeom prst="rect">
            <a:avLst/>
          </a:prstGeom>
        </p:spPr>
      </p:pic>
      <p:sp>
        <p:nvSpPr>
          <p:cNvPr id="41" name="Text 22"/>
          <p:cNvSpPr txBox="1"/>
          <p:nvPr/>
        </p:nvSpPr>
        <p:spPr>
          <a:xfrm>
            <a:off x="2046427" y="2695651"/>
            <a:ext cx="881482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PoC 검증</a:t>
            </a:r>
            <a:endParaRPr lang="en-US" sz="1500" dirty="0"/>
          </a:p>
        </p:txBody>
      </p:sp>
      <p:sp>
        <p:nvSpPr>
          <p:cNvPr id="42" name="Text 23"/>
          <p:cNvSpPr txBox="1"/>
          <p:nvPr/>
        </p:nvSpPr>
        <p:spPr>
          <a:xfrm>
            <a:off x="2286914" y="3057754"/>
            <a:ext cx="40050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00B89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1개월</a:t>
            </a:r>
            <a:endParaRPr lang="en-US" sz="1000" dirty="0"/>
          </a:p>
        </p:txBody>
      </p:sp>
      <p:sp>
        <p:nvSpPr>
          <p:cNvPr id="44" name="Text 25"/>
          <p:cNvSpPr txBox="1"/>
          <p:nvPr/>
        </p:nvSpPr>
        <p:spPr>
          <a:xfrm>
            <a:off x="2209190" y="2018995"/>
            <a:ext cx="5623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A0AE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PHASE 1</a:t>
            </a:r>
            <a:endParaRPr lang="en-US" sz="900" dirty="0"/>
          </a:p>
        </p:txBody>
      </p:sp>
      <p:sp>
        <p:nvSpPr>
          <p:cNvPr id="45" name="Shape 26"/>
          <p:cNvSpPr/>
          <p:nvPr/>
        </p:nvSpPr>
        <p:spPr>
          <a:xfrm>
            <a:off x="4762195" y="1971446"/>
            <a:ext cx="2667305" cy="1762049"/>
          </a:xfrm>
          <a:prstGeom prst="rect">
            <a:avLst/>
          </a:prstGeom>
          <a:solidFill>
            <a:srgbClr val="1A1F3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6" name="Image 17" descr="preencoded.png"/>
          <p:cNvPicPr>
            <a:picLocks noChangeAspect="1"/>
          </p:cNvPicPr>
          <p:nvPr/>
        </p:nvPicPr>
        <p:blipFill>
          <a:blip r:embed="rId16"/>
          <a:srcRect t="-62" b="-62"/>
          <a:stretch/>
        </p:blipFill>
        <p:spPr>
          <a:xfrm>
            <a:off x="5733288" y="1971446"/>
            <a:ext cx="733349" cy="267005"/>
          </a:xfrm>
          <a:prstGeom prst="rect">
            <a:avLst/>
          </a:prstGeom>
        </p:spPr>
      </p:pic>
      <p:pic>
        <p:nvPicPr>
          <p:cNvPr id="47" name="Image 18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6019495" y="2391156"/>
            <a:ext cx="152705" cy="152705"/>
          </a:xfrm>
          <a:prstGeom prst="rect">
            <a:avLst/>
          </a:prstGeom>
        </p:spPr>
      </p:pic>
      <p:sp>
        <p:nvSpPr>
          <p:cNvPr id="48" name="Text 27"/>
          <p:cNvSpPr txBox="1"/>
          <p:nvPr/>
        </p:nvSpPr>
        <p:spPr>
          <a:xfrm>
            <a:off x="5385816" y="2695651"/>
            <a:ext cx="142829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Pilot 시범사업</a:t>
            </a:r>
            <a:endParaRPr lang="en-US" sz="1500" dirty="0"/>
          </a:p>
        </p:txBody>
      </p:sp>
      <p:sp>
        <p:nvSpPr>
          <p:cNvPr id="49" name="Text 28"/>
          <p:cNvSpPr txBox="1"/>
          <p:nvPr/>
        </p:nvSpPr>
        <p:spPr>
          <a:xfrm>
            <a:off x="5896966" y="3057754"/>
            <a:ext cx="40050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00B89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6개월</a:t>
            </a:r>
            <a:endParaRPr lang="en-US" sz="1000" dirty="0"/>
          </a:p>
        </p:txBody>
      </p:sp>
      <p:sp>
        <p:nvSpPr>
          <p:cNvPr id="50" name="Text 29"/>
          <p:cNvSpPr txBox="1"/>
          <p:nvPr/>
        </p:nvSpPr>
        <p:spPr>
          <a:xfrm>
            <a:off x="5539435" y="3333902"/>
            <a:ext cx="1114654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5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지자체 3곳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5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행정 프로세스 적용</a:t>
            </a:r>
            <a:endParaRPr lang="en-US" sz="1000" dirty="0"/>
          </a:p>
        </p:txBody>
      </p:sp>
      <p:sp>
        <p:nvSpPr>
          <p:cNvPr id="51" name="Text 30"/>
          <p:cNvSpPr txBox="1"/>
          <p:nvPr/>
        </p:nvSpPr>
        <p:spPr>
          <a:xfrm>
            <a:off x="5819242" y="2018995"/>
            <a:ext cx="5623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A0AE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PHASE 2</a:t>
            </a:r>
            <a:endParaRPr lang="en-US" sz="900" dirty="0"/>
          </a:p>
        </p:txBody>
      </p:sp>
      <p:sp>
        <p:nvSpPr>
          <p:cNvPr id="52" name="Shape 31"/>
          <p:cNvSpPr/>
          <p:nvPr/>
        </p:nvSpPr>
        <p:spPr>
          <a:xfrm>
            <a:off x="8372246" y="1971446"/>
            <a:ext cx="2667305" cy="1762049"/>
          </a:xfrm>
          <a:prstGeom prst="rect">
            <a:avLst/>
          </a:prstGeom>
          <a:solidFill>
            <a:srgbClr val="1A1F3A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3" name="Image 19" descr="preencoded.png"/>
          <p:cNvPicPr>
            <a:picLocks noChangeAspect="1"/>
          </p:cNvPicPr>
          <p:nvPr/>
        </p:nvPicPr>
        <p:blipFill>
          <a:blip r:embed="rId16"/>
          <a:srcRect t="-62" b="-62"/>
          <a:stretch/>
        </p:blipFill>
        <p:spPr>
          <a:xfrm>
            <a:off x="9343339" y="1971446"/>
            <a:ext cx="733349" cy="267005"/>
          </a:xfrm>
          <a:prstGeom prst="rect">
            <a:avLst/>
          </a:prstGeom>
        </p:spPr>
      </p:pic>
      <p:pic>
        <p:nvPicPr>
          <p:cNvPr id="54" name="Image 20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9629546" y="2391156"/>
            <a:ext cx="152705" cy="152705"/>
          </a:xfrm>
          <a:prstGeom prst="rect">
            <a:avLst/>
          </a:prstGeom>
        </p:spPr>
      </p:pic>
      <p:sp>
        <p:nvSpPr>
          <p:cNvPr id="55" name="Text 32"/>
          <p:cNvSpPr txBox="1"/>
          <p:nvPr/>
        </p:nvSpPr>
        <p:spPr>
          <a:xfrm>
            <a:off x="9220810" y="2695651"/>
            <a:ext cx="975665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Scale-up</a:t>
            </a:r>
            <a:endParaRPr lang="en-US" sz="1500" dirty="0"/>
          </a:p>
        </p:txBody>
      </p:sp>
      <p:sp>
        <p:nvSpPr>
          <p:cNvPr id="56" name="Text 33"/>
          <p:cNvSpPr txBox="1"/>
          <p:nvPr/>
        </p:nvSpPr>
        <p:spPr>
          <a:xfrm>
            <a:off x="9431122" y="3057754"/>
            <a:ext cx="55321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00B89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12개월~</a:t>
            </a:r>
            <a:endParaRPr lang="en-US" sz="1000" dirty="0"/>
          </a:p>
        </p:txBody>
      </p:sp>
      <p:sp>
        <p:nvSpPr>
          <p:cNvPr id="57" name="Text 34"/>
          <p:cNvSpPr txBox="1"/>
          <p:nvPr/>
        </p:nvSpPr>
        <p:spPr>
          <a:xfrm>
            <a:off x="9130284" y="3333902"/>
            <a:ext cx="1153058" cy="400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5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전국 광역시 확산 및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dirty="0">
                <a:solidFill>
                  <a:srgbClr val="FFFFFF">
                    <a:alpha val="50000"/>
                  </a:srgb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B2C 서비스 런칭</a:t>
            </a:r>
            <a:endParaRPr lang="en-US" sz="1000" dirty="0"/>
          </a:p>
        </p:txBody>
      </p:sp>
      <p:sp>
        <p:nvSpPr>
          <p:cNvPr id="58" name="Text 35"/>
          <p:cNvSpPr txBox="1"/>
          <p:nvPr/>
        </p:nvSpPr>
        <p:spPr>
          <a:xfrm>
            <a:off x="9429293" y="2018995"/>
            <a:ext cx="56235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A0AE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PHASE 3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418</Words>
  <Application>Microsoft Office PowerPoint</Application>
  <PresentationFormat>와이드스크린</PresentationFormat>
  <Paragraphs>125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Noto Sans KR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Ryung Gwak</cp:lastModifiedBy>
  <cp:revision>3</cp:revision>
  <dcterms:created xsi:type="dcterms:W3CDTF">2026-01-27T07:38:39Z</dcterms:created>
  <dcterms:modified xsi:type="dcterms:W3CDTF">2026-01-28T01:48:20Z</dcterms:modified>
</cp:coreProperties>
</file>